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921" r:id="rId4"/>
    <p:sldId id="258" r:id="rId5"/>
    <p:sldId id="2906" r:id="rId6"/>
    <p:sldId id="2907" r:id="rId7"/>
    <p:sldId id="2892" r:id="rId8"/>
    <p:sldId id="2887" r:id="rId9"/>
    <p:sldId id="2893" r:id="rId10"/>
    <p:sldId id="2909" r:id="rId11"/>
    <p:sldId id="2911" r:id="rId12"/>
    <p:sldId id="2913" r:id="rId13"/>
    <p:sldId id="2914" r:id="rId14"/>
    <p:sldId id="2916" r:id="rId15"/>
    <p:sldId id="2908" r:id="rId16"/>
    <p:sldId id="2910" r:id="rId17"/>
    <p:sldId id="2903" r:id="rId18"/>
    <p:sldId id="2917" r:id="rId19"/>
    <p:sldId id="2918" r:id="rId20"/>
    <p:sldId id="2919" r:id="rId21"/>
    <p:sldId id="292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37B344-903C-46F3-9D09-5169451237ED}">
          <p14:sldIdLst>
            <p14:sldId id="256"/>
            <p14:sldId id="257"/>
            <p14:sldId id="2921"/>
            <p14:sldId id="258"/>
            <p14:sldId id="2906"/>
            <p14:sldId id="2907"/>
            <p14:sldId id="2892"/>
            <p14:sldId id="2887"/>
            <p14:sldId id="2893"/>
            <p14:sldId id="2909"/>
            <p14:sldId id="2911"/>
            <p14:sldId id="2913"/>
            <p14:sldId id="2914"/>
            <p14:sldId id="2916"/>
            <p14:sldId id="2908"/>
            <p14:sldId id="2910"/>
            <p14:sldId id="2903"/>
            <p14:sldId id="2917"/>
            <p14:sldId id="2918"/>
            <p14:sldId id="2919"/>
            <p14:sldId id="29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5" autoAdjust="0"/>
    <p:restoredTop sz="94660"/>
  </p:normalViewPr>
  <p:slideViewPr>
    <p:cSldViewPr snapToGrid="0">
      <p:cViewPr varScale="1">
        <p:scale>
          <a:sx n="91" d="100"/>
          <a:sy n="91" d="100"/>
        </p:scale>
        <p:origin x="13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6DAE1-0FD0-4D40-9C84-387627161429}" type="datetimeFigureOut">
              <a:rPr lang="zh-CN" altLang="en-US" smtClean="0"/>
              <a:t>2020/1/10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1D316-E52B-4905-BE06-0E74E8A99065}" type="slidenum">
              <a:rPr lang="zh-CN" altLang="en-US" smtClean="0"/>
              <a:t>‹#›</a:t>
            </a:fld>
            <a:endParaRPr lang="zh-CN" altLang="en-US"/>
          </a:p>
        </p:txBody>
      </p:sp>
    </p:spTree>
    <p:extLst>
      <p:ext uri="{BB962C8B-B14F-4D97-AF65-F5344CB8AC3E}">
        <p14:creationId xmlns:p14="http://schemas.microsoft.com/office/powerpoint/2010/main" val="399144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2C9870A4-879E-4C9D-940C-B6643A13544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681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a:t>
            </a:fld>
            <a:endParaRPr lang="en-GB"/>
          </a:p>
        </p:txBody>
      </p:sp>
    </p:spTree>
    <p:extLst>
      <p:ext uri="{BB962C8B-B14F-4D97-AF65-F5344CB8AC3E}">
        <p14:creationId xmlns:p14="http://schemas.microsoft.com/office/powerpoint/2010/main" val="252116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8</a:t>
            </a:fld>
            <a:endParaRPr lang="en-GB"/>
          </a:p>
        </p:txBody>
      </p:sp>
    </p:spTree>
    <p:extLst>
      <p:ext uri="{BB962C8B-B14F-4D97-AF65-F5344CB8AC3E}">
        <p14:creationId xmlns:p14="http://schemas.microsoft.com/office/powerpoint/2010/main" val="1285548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216960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2C9870A4-879E-4C9D-940C-B6643A13544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878784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2C9870A4-879E-4C9D-940C-B6643A13544B}"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16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76837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352996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A26917-D346-4AAA-BF34-39565B69CAA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5D8F39-E79F-4640-A738-BD4F194CCA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26F2501-CA24-4EEE-9E90-C998D96B74AE}"/>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FF5B1369-3508-473D-8DE3-8E916A7BE4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F736C2-E977-4988-8A75-039FF5B38105}"/>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141257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0A8A4-43D6-4B7F-9243-AED5CAAB53E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C89D818-0932-4E0D-B013-C7013DDBC1D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DF3C1EB-4D70-4209-BE37-B24AE1EDD3AC}"/>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AAA6DE05-D50E-47F6-8360-0584BCD55F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3A393C-F682-4285-93AD-11766F7C9C2C}"/>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2597114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7EB355-79A5-446A-99D9-B074F32DED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BBCA9BC-394A-4BAB-AAD1-9CC3E523893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329BCF-F75E-4FEE-AC0D-3FEC9B157C36}"/>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DFD7B125-6098-4E0E-BB30-A13CC30FE6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A55264-D677-44D4-A63A-973815842D3A}"/>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2696748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60499-8BD7-4BDB-9904-3FA9A8E40F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6AEC60-49FE-42FF-8782-0180A120C3B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303399-901A-4D0A-8E5C-24ADEDC62E53}"/>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C893B142-7861-400F-9EB7-D40FCFB3D7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1BDD0C-4499-4C6D-B822-46BBFE2D6DA6}"/>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2472744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8620D-11F2-4605-B8C7-B383C5746E7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46BFBF-FD86-439D-930E-8EF97C91D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0C03147-AF9A-49EA-B722-D20FCD0CA08D}"/>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007E3414-9305-4967-A167-826D2C3B4E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A426FA-1E5B-45FF-A4B4-FEAFAD4B9F00}"/>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3055449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FE7D6-4DA1-4EFB-9E2B-15AD37953D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3B08C4-489C-4DD6-9098-151A972FB20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89DFCA-7578-4A6C-92FB-BA1E45E1F34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D1FEC15-6CCD-4270-B0AE-FB11ACDBE505}"/>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6" name="页脚占位符 5">
            <a:extLst>
              <a:ext uri="{FF2B5EF4-FFF2-40B4-BE49-F238E27FC236}">
                <a16:creationId xmlns:a16="http://schemas.microsoft.com/office/drawing/2014/main" id="{535DAC1B-8751-43CF-9063-1C269796E1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3419A3-9F9D-4EAC-B531-290E34B587AD}"/>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3048580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9F501-4CF4-4765-AF31-0A8CF963B2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BFB47E-BF6F-4BBF-8165-E59D9CB538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A816FB-D97D-4D85-A290-E7D054EC9D6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526C15-464A-4718-BBAB-7F1A0B1E6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045AF2-B89C-4C70-9F26-9C89C8FD4DF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E228953-66BC-45FE-99DB-4FD3ED4B3DAC}"/>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8" name="页脚占位符 7">
            <a:extLst>
              <a:ext uri="{FF2B5EF4-FFF2-40B4-BE49-F238E27FC236}">
                <a16:creationId xmlns:a16="http://schemas.microsoft.com/office/drawing/2014/main" id="{5BE9AC3C-F1DF-4268-B2DD-4CEA9CC4C52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11634D-DD24-4545-A897-DBFBB5D4173B}"/>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196553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80EA6-3ED0-4EE0-B051-7472A2EEF9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1D8BD79-C373-46C8-AAAC-7E2490D1D904}"/>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4" name="页脚占位符 3">
            <a:extLst>
              <a:ext uri="{FF2B5EF4-FFF2-40B4-BE49-F238E27FC236}">
                <a16:creationId xmlns:a16="http://schemas.microsoft.com/office/drawing/2014/main" id="{511C0296-3EAE-4667-89CF-3B62BF72732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3C094F8-A080-4BCA-A463-06964578A2F3}"/>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3739110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24C314A-F172-4E5A-AE21-ED1E255321BE}"/>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3" name="页脚占位符 2">
            <a:extLst>
              <a:ext uri="{FF2B5EF4-FFF2-40B4-BE49-F238E27FC236}">
                <a16:creationId xmlns:a16="http://schemas.microsoft.com/office/drawing/2014/main" id="{51A0D371-6E33-42CD-9F52-2708C3E1288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7699696-A991-4818-9FEC-18B4FFD86723}"/>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3417597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A52AFB-EDD7-4312-A2AD-A1857A614E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21BD2FE-519D-4707-B2A3-7B62188D7F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F6BD312-42C9-4968-8270-6D223F70B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7C6DC3-108F-4C73-872B-3840EA42870D}"/>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6" name="页脚占位符 5">
            <a:extLst>
              <a:ext uri="{FF2B5EF4-FFF2-40B4-BE49-F238E27FC236}">
                <a16:creationId xmlns:a16="http://schemas.microsoft.com/office/drawing/2014/main" id="{CD349167-C104-42E0-87E3-B9A3C2ADE8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767A7B-DD84-4CE8-903D-FCC458053EEC}"/>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4403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E0804-FAEE-4B92-80DF-A0D2DE5CD1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D55430-39D8-4F2E-A0D9-D6F7FE0C3F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25B7B48-E2B9-4BF5-B70B-7F8D0F6D02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AC6CC1-B253-4970-A7A2-95207AACEF23}"/>
              </a:ext>
            </a:extLst>
          </p:cNvPr>
          <p:cNvSpPr>
            <a:spLocks noGrp="1"/>
          </p:cNvSpPr>
          <p:nvPr>
            <p:ph type="dt" sz="half" idx="10"/>
          </p:nvPr>
        </p:nvSpPr>
        <p:spPr/>
        <p:txBody>
          <a:bodyPr/>
          <a:lstStyle/>
          <a:p>
            <a:fld id="{7A878291-4CBA-4B46-B5F9-913B251EB93B}" type="datetimeFigureOut">
              <a:rPr lang="zh-CN" altLang="en-US" smtClean="0"/>
              <a:t>2020/1/10</a:t>
            </a:fld>
            <a:endParaRPr lang="zh-CN" altLang="en-US"/>
          </a:p>
        </p:txBody>
      </p:sp>
      <p:sp>
        <p:nvSpPr>
          <p:cNvPr id="6" name="页脚占位符 5">
            <a:extLst>
              <a:ext uri="{FF2B5EF4-FFF2-40B4-BE49-F238E27FC236}">
                <a16:creationId xmlns:a16="http://schemas.microsoft.com/office/drawing/2014/main" id="{2B1BA2E5-59FF-452A-8308-DB08D302FF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106749-EED3-4019-945E-0552900CA10D}"/>
              </a:ext>
            </a:extLst>
          </p:cNvPr>
          <p:cNvSpPr>
            <a:spLocks noGrp="1"/>
          </p:cNvSpPr>
          <p:nvPr>
            <p:ph type="sldNum" sz="quarter" idx="12"/>
          </p:nvPr>
        </p:nvSpPr>
        <p:spPr/>
        <p:txBody>
          <a:body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10707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A7DE7D0-C7C4-4181-A53D-C9AD6729D6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A1C463-85EE-4501-A0EA-ECBCFFA75D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12FC18-E52E-486C-BF7E-FBF672A94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78291-4CBA-4B46-B5F9-913B251EB93B}" type="datetimeFigureOut">
              <a:rPr lang="zh-CN" altLang="en-US" smtClean="0"/>
              <a:t>2020/1/10</a:t>
            </a:fld>
            <a:endParaRPr lang="zh-CN" altLang="en-US"/>
          </a:p>
        </p:txBody>
      </p:sp>
      <p:sp>
        <p:nvSpPr>
          <p:cNvPr id="5" name="页脚占位符 4">
            <a:extLst>
              <a:ext uri="{FF2B5EF4-FFF2-40B4-BE49-F238E27FC236}">
                <a16:creationId xmlns:a16="http://schemas.microsoft.com/office/drawing/2014/main" id="{EDFF86F3-3E9B-4770-AA98-08525AE1B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5E1EA30-46A1-4CA7-8977-0D641ABE43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599569-E94C-4982-955E-95940B53018E}" type="slidenum">
              <a:rPr lang="zh-CN" altLang="en-US" smtClean="0"/>
              <a:t>‹#›</a:t>
            </a:fld>
            <a:endParaRPr lang="zh-CN" altLang="en-US"/>
          </a:p>
        </p:txBody>
      </p:sp>
    </p:spTree>
    <p:extLst>
      <p:ext uri="{BB962C8B-B14F-4D97-AF65-F5344CB8AC3E}">
        <p14:creationId xmlns:p14="http://schemas.microsoft.com/office/powerpoint/2010/main" val="1168724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hyperlink" Target="http://nfunm022.gitee.io/api"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hyperlink" Target="https://ai.baidu.com/tech/nlp_apply/emotion_detection"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ai.baidu.com/tech/speech/asr" TargetMode="External"/><Relationship Id="rId5" Type="http://schemas.openxmlformats.org/officeDocument/2006/relationships/hyperlink" Target="https://www.xfyun.cn/services/isv" TargetMode="External"/><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hyperlink" Target="https://baijiahao.baidu.com/s?id=1632661623935816045&amp;wfr=spider&amp;for=pc"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587429-D8A0-4350-8511-8681D1588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139" y="0"/>
            <a:ext cx="9295282" cy="6858000"/>
          </a:xfrm>
          <a:prstGeom prst="rect">
            <a:avLst/>
          </a:prstGeom>
        </p:spPr>
      </p:pic>
      <p:sp>
        <p:nvSpPr>
          <p:cNvPr id="4" name="副标题 2">
            <a:extLst>
              <a:ext uri="{FF2B5EF4-FFF2-40B4-BE49-F238E27FC236}">
                <a16:creationId xmlns:a16="http://schemas.microsoft.com/office/drawing/2014/main" id="{C673F6B8-73DE-459B-9CF8-659ECAC7A94C}"/>
              </a:ext>
            </a:extLst>
          </p:cNvPr>
          <p:cNvSpPr>
            <a:spLocks noGrp="1"/>
          </p:cNvSpPr>
          <p:nvPr>
            <p:ph type="ctrTitle"/>
          </p:nvPr>
        </p:nvSpPr>
        <p:spPr>
          <a:xfrm>
            <a:off x="1725334" y="879262"/>
            <a:ext cx="9809527" cy="1129072"/>
          </a:xfrm>
        </p:spPr>
        <p:txBody>
          <a:bodyPr>
            <a:normAutofit/>
          </a:bodyPr>
          <a:lstStyle/>
          <a:p>
            <a:r>
              <a:rPr lang="zh-CN" altLang="en-US" b="1" dirty="0">
                <a:solidFill>
                  <a:schemeClr val="accent1"/>
                </a:solidFill>
                <a:latin typeface="黑体" panose="02010609060101010101" pitchFamily="49" charset="-122"/>
                <a:ea typeface="黑体" panose="02010609060101010101" pitchFamily="49" charset="-122"/>
              </a:rPr>
              <a:t>智能音箱控制</a:t>
            </a:r>
            <a:r>
              <a:rPr lang="en-US" altLang="zh-CN" b="1" dirty="0">
                <a:solidFill>
                  <a:schemeClr val="accent1"/>
                </a:solidFill>
                <a:latin typeface="黑体" panose="02010609060101010101" pitchFamily="49" charset="-122"/>
                <a:ea typeface="黑体" panose="02010609060101010101" pitchFamily="49" charset="-122"/>
              </a:rPr>
              <a:t>APP</a:t>
            </a:r>
            <a:endParaRPr lang="zh-CN" altLang="en-US" b="1" dirty="0">
              <a:solidFill>
                <a:schemeClr val="accent1"/>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E36A75B6-050F-4DCB-BA73-4FF2A858CCE9}"/>
              </a:ext>
            </a:extLst>
          </p:cNvPr>
          <p:cNvSpPr txBox="1"/>
          <p:nvPr/>
        </p:nvSpPr>
        <p:spPr>
          <a:xfrm>
            <a:off x="8921506" y="6107185"/>
            <a:ext cx="2197915" cy="369332"/>
          </a:xfrm>
          <a:prstGeom prst="rect">
            <a:avLst/>
          </a:prstGeom>
          <a:noFill/>
        </p:spPr>
        <p:txBody>
          <a:bodyPr wrap="square" rtlCol="0">
            <a:spAutoFit/>
          </a:bodyPr>
          <a:lstStyle/>
          <a:p>
            <a:r>
              <a:rPr lang="en-US" altLang="zh-CN" dirty="0">
                <a:solidFill>
                  <a:schemeClr val="accent1"/>
                </a:solidFill>
              </a:rPr>
              <a:t>171013022 </a:t>
            </a:r>
            <a:r>
              <a:rPr lang="zh-CN" altLang="en-US" dirty="0">
                <a:solidFill>
                  <a:schemeClr val="accent1"/>
                </a:solidFill>
              </a:rPr>
              <a:t>胡铖怡</a:t>
            </a:r>
          </a:p>
        </p:txBody>
      </p:sp>
      <p:pic>
        <p:nvPicPr>
          <p:cNvPr id="8" name="P1">
            <a:hlinkClick r:id="" action="ppaction://media"/>
            <a:extLst>
              <a:ext uri="{FF2B5EF4-FFF2-40B4-BE49-F238E27FC236}">
                <a16:creationId xmlns:a16="http://schemas.microsoft.com/office/drawing/2014/main" id="{FE2200AE-9D64-47AF-A492-E9882B3556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7797" y="5985106"/>
            <a:ext cx="640902" cy="640902"/>
          </a:xfrm>
          <a:prstGeom prst="rect">
            <a:avLst/>
          </a:prstGeom>
          <a:solidFill>
            <a:schemeClr val="accent2">
              <a:lumMod val="60000"/>
              <a:lumOff val="40000"/>
            </a:schemeClr>
          </a:solidFill>
        </p:spPr>
      </p:pic>
    </p:spTree>
    <p:extLst>
      <p:ext uri="{BB962C8B-B14F-4D97-AF65-F5344CB8AC3E}">
        <p14:creationId xmlns:p14="http://schemas.microsoft.com/office/powerpoint/2010/main" val="7527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 y="376"/>
            <a:ext cx="12191332" cy="6857624"/>
          </a:xfrm>
          <a:prstGeom prst="rect">
            <a:avLst/>
          </a:prstGeom>
        </p:spPr>
      </p:pic>
      <p:sp>
        <p:nvSpPr>
          <p:cNvPr id="2" name="椭圆 1"/>
          <p:cNvSpPr/>
          <p:nvPr/>
        </p:nvSpPr>
        <p:spPr>
          <a:xfrm>
            <a:off x="4996406" y="1252097"/>
            <a:ext cx="2199190" cy="2199190"/>
          </a:xfrm>
          <a:prstGeom prst="ellipse">
            <a:avLst/>
          </a:pr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p>
        </p:txBody>
      </p:sp>
      <p:sp>
        <p:nvSpPr>
          <p:cNvPr id="7" name="文本框 6"/>
          <p:cNvSpPr txBox="1"/>
          <p:nvPr>
            <p:custDataLst>
              <p:tags r:id="rId2"/>
            </p:custDataLst>
          </p:nvPr>
        </p:nvSpPr>
        <p:spPr>
          <a:xfrm>
            <a:off x="5079115" y="1890808"/>
            <a:ext cx="2033772" cy="921770"/>
          </a:xfrm>
          <a:prstGeom prst="rect">
            <a:avLst/>
          </a:prstGeom>
          <a:noFill/>
        </p:spPr>
        <p:txBody>
          <a:bodyPr vert="horz" lIns="0" tIns="0" rIns="0" bIns="0" anchor="ctr"/>
          <a:lstStyle/>
          <a:p>
            <a:pPr algn="ctr">
              <a:defRPr/>
            </a:pPr>
            <a:r>
              <a:rPr lang="en-US" altLang="zh-CN" sz="4172" dirty="0">
                <a:solidFill>
                  <a:schemeClr val="bg1"/>
                </a:solidFill>
                <a:latin typeface="Arial" panose="020B0604020202020204" pitchFamily="34" charset="0"/>
                <a:ea typeface="微软雅黑" panose="020B0503020204020204" pitchFamily="34" charset="-122"/>
                <a:sym typeface="Arial" panose="020B0604020202020204" pitchFamily="34" charset="0"/>
              </a:rPr>
              <a:t>Part 2</a:t>
            </a:r>
            <a:endParaRPr lang="zh-CN" altLang="en-US" sz="417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3921498" y="3823875"/>
            <a:ext cx="4349004" cy="787908"/>
          </a:xfrm>
          <a:prstGeom prst="rect">
            <a:avLst/>
          </a:prstGeom>
        </p:spPr>
        <p:txBody>
          <a:bodyPr wrap="square" lIns="0" tIns="0" rIns="0" bIns="0">
            <a:spAutoFit/>
          </a:bodyPr>
          <a:lstStyle/>
          <a:p>
            <a:pPr algn="ctr"/>
            <a:r>
              <a:rPr lang="zh-CN" altLang="en-US" sz="512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原型设计</a:t>
            </a:r>
          </a:p>
        </p:txBody>
      </p:sp>
      <p:sp>
        <p:nvSpPr>
          <p:cNvPr id="9" name="TextBox 11"/>
          <p:cNvSpPr txBox="1"/>
          <p:nvPr/>
        </p:nvSpPr>
        <p:spPr>
          <a:xfrm>
            <a:off x="4304804" y="4889451"/>
            <a:ext cx="1791196"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a:t>
            </a:r>
            <a:r>
              <a:rPr lang="zh-CN" altLang="en-US" sz="132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原型对应</a:t>
            </a:r>
            <a:r>
              <a:rPr lang="en-US" altLang="zh-CN" sz="132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API</a:t>
            </a:r>
            <a:r>
              <a:rPr lang="zh-CN" altLang="en-US" sz="132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的功能</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6534684" y="4889451"/>
            <a:ext cx="1005725"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B.</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信息设计</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6534684" y="5181235"/>
            <a:ext cx="1355179"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D.</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口头操作说明</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11">
            <a:extLst>
              <a:ext uri="{FF2B5EF4-FFF2-40B4-BE49-F238E27FC236}">
                <a16:creationId xmlns:a16="http://schemas.microsoft.com/office/drawing/2014/main" id="{0340D1AF-6CF6-4007-A87B-3A5675015CF2}"/>
              </a:ext>
            </a:extLst>
          </p:cNvPr>
          <p:cNvSpPr txBox="1"/>
          <p:nvPr/>
        </p:nvSpPr>
        <p:spPr>
          <a:xfrm>
            <a:off x="4304804" y="5181235"/>
            <a:ext cx="1015343"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D.</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原型文档</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332170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P spid="9" grpId="0"/>
      <p:bldP spid="10"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BDC07D57-640E-4606-AA03-C10A07FB403D}"/>
              </a:ext>
            </a:extLst>
          </p:cNvPr>
          <p:cNvSpPr txBox="1"/>
          <p:nvPr/>
        </p:nvSpPr>
        <p:spPr>
          <a:xfrm>
            <a:off x="685514" y="303280"/>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1.</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原型对应</a:t>
            </a:r>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API</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的功能</a:t>
            </a:r>
          </a:p>
        </p:txBody>
      </p:sp>
      <p:sp>
        <p:nvSpPr>
          <p:cNvPr id="3" name="文本框 2">
            <a:extLst>
              <a:ext uri="{FF2B5EF4-FFF2-40B4-BE49-F238E27FC236}">
                <a16:creationId xmlns:a16="http://schemas.microsoft.com/office/drawing/2014/main" id="{D221879F-B5FF-44FA-B02C-07D8262A717E}"/>
              </a:ext>
            </a:extLst>
          </p:cNvPr>
          <p:cNvSpPr txBox="1"/>
          <p:nvPr/>
        </p:nvSpPr>
        <p:spPr>
          <a:xfrm>
            <a:off x="939565" y="2613084"/>
            <a:ext cx="1526796" cy="553998"/>
          </a:xfrm>
          <a:prstGeom prst="rect">
            <a:avLst/>
          </a:prstGeom>
          <a:noFill/>
        </p:spPr>
        <p:txBody>
          <a:bodyPr wrap="square" rtlCol="0">
            <a:spAutoFit/>
          </a:bodyPr>
          <a:lstStyle/>
          <a:p>
            <a:pPr marL="285750" indent="-285750">
              <a:buFont typeface="Arial" panose="020B0604020202020204" pitchFamily="34" charset="0"/>
              <a:buChar char="•"/>
            </a:pPr>
            <a:r>
              <a:rPr lang="zh-CN" altLang="en-US" sz="3000" dirty="0">
                <a:latin typeface="黑体" panose="02010609060101010101" pitchFamily="49" charset="-122"/>
                <a:ea typeface="黑体" panose="02010609060101010101" pitchFamily="49" charset="-122"/>
              </a:rPr>
              <a:t>首页</a:t>
            </a:r>
          </a:p>
        </p:txBody>
      </p:sp>
      <p:pic>
        <p:nvPicPr>
          <p:cNvPr id="5" name="图片 4">
            <a:extLst>
              <a:ext uri="{FF2B5EF4-FFF2-40B4-BE49-F238E27FC236}">
                <a16:creationId xmlns:a16="http://schemas.microsoft.com/office/drawing/2014/main" id="{0F4F1CA0-D214-4808-B721-1AE258323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477" y="918833"/>
            <a:ext cx="7818540" cy="5792248"/>
          </a:xfrm>
          <a:prstGeom prst="rect">
            <a:avLst/>
          </a:prstGeom>
        </p:spPr>
      </p:pic>
      <p:pic>
        <p:nvPicPr>
          <p:cNvPr id="7" name="P11">
            <a:hlinkClick r:id="" action="ppaction://media"/>
            <a:extLst>
              <a:ext uri="{FF2B5EF4-FFF2-40B4-BE49-F238E27FC236}">
                <a16:creationId xmlns:a16="http://schemas.microsoft.com/office/drawing/2014/main" id="{F19C9F41-B06C-4C93-9351-CBF36A919D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4329" y="5952892"/>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67326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BDC07D57-640E-4606-AA03-C10A07FB403D}"/>
              </a:ext>
            </a:extLst>
          </p:cNvPr>
          <p:cNvSpPr txBox="1"/>
          <p:nvPr/>
        </p:nvSpPr>
        <p:spPr>
          <a:xfrm>
            <a:off x="685514" y="356446"/>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1.</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原型对应</a:t>
            </a:r>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API</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的功能</a:t>
            </a:r>
          </a:p>
        </p:txBody>
      </p:sp>
      <p:sp>
        <p:nvSpPr>
          <p:cNvPr id="3" name="文本框 2">
            <a:extLst>
              <a:ext uri="{FF2B5EF4-FFF2-40B4-BE49-F238E27FC236}">
                <a16:creationId xmlns:a16="http://schemas.microsoft.com/office/drawing/2014/main" id="{D221879F-B5FF-44FA-B02C-07D8262A717E}"/>
              </a:ext>
            </a:extLst>
          </p:cNvPr>
          <p:cNvSpPr txBox="1"/>
          <p:nvPr/>
        </p:nvSpPr>
        <p:spPr>
          <a:xfrm>
            <a:off x="494951" y="2438802"/>
            <a:ext cx="3514987" cy="1015663"/>
          </a:xfrm>
          <a:prstGeom prst="rect">
            <a:avLst/>
          </a:prstGeom>
          <a:noFill/>
        </p:spPr>
        <p:txBody>
          <a:bodyPr wrap="square" rtlCol="0">
            <a:spAutoFit/>
          </a:bodyPr>
          <a:lstStyle/>
          <a:p>
            <a:pPr marL="285750" indent="-285750">
              <a:buFont typeface="Arial" panose="020B0604020202020204" pitchFamily="34" charset="0"/>
              <a:buChar char="•"/>
            </a:pPr>
            <a:r>
              <a:rPr lang="zh-CN" altLang="en-US" sz="3000" b="1" dirty="0"/>
              <a:t>添加声纹</a:t>
            </a:r>
            <a:endParaRPr lang="en-US" altLang="zh-CN" sz="3000" b="1" dirty="0"/>
          </a:p>
          <a:p>
            <a:r>
              <a:rPr lang="en-US" altLang="zh-CN" sz="3000" b="1" dirty="0"/>
              <a:t>   </a:t>
            </a:r>
            <a:r>
              <a:rPr lang="zh-CN" altLang="en-US" sz="3000" b="1" dirty="0"/>
              <a:t>讯飞声纹识别</a:t>
            </a:r>
            <a:r>
              <a:rPr lang="en-US" altLang="zh-CN" sz="3000" b="1" dirty="0"/>
              <a:t>API</a:t>
            </a:r>
            <a:endParaRPr lang="zh-CN" altLang="en-US" sz="30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8099618F-A975-4D38-BE2E-0C37FE9F4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477" y="971999"/>
            <a:ext cx="7800335" cy="5980595"/>
          </a:xfrm>
          <a:prstGeom prst="rect">
            <a:avLst/>
          </a:prstGeom>
        </p:spPr>
      </p:pic>
      <p:pic>
        <p:nvPicPr>
          <p:cNvPr id="8" name="P12">
            <a:hlinkClick r:id="" action="ppaction://media"/>
            <a:extLst>
              <a:ext uri="{FF2B5EF4-FFF2-40B4-BE49-F238E27FC236}">
                <a16:creationId xmlns:a16="http://schemas.microsoft.com/office/drawing/2014/main" id="{3AE9F42A-D90F-449C-A782-8351EB4076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832" y="5944503"/>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14574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BDC07D57-640E-4606-AA03-C10A07FB403D}"/>
              </a:ext>
            </a:extLst>
          </p:cNvPr>
          <p:cNvSpPr txBox="1"/>
          <p:nvPr/>
        </p:nvSpPr>
        <p:spPr>
          <a:xfrm>
            <a:off x="685514" y="356446"/>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1.</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原型对应</a:t>
            </a:r>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API</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的功能</a:t>
            </a:r>
          </a:p>
        </p:txBody>
      </p:sp>
      <p:sp>
        <p:nvSpPr>
          <p:cNvPr id="3" name="文本框 2">
            <a:extLst>
              <a:ext uri="{FF2B5EF4-FFF2-40B4-BE49-F238E27FC236}">
                <a16:creationId xmlns:a16="http://schemas.microsoft.com/office/drawing/2014/main" id="{D221879F-B5FF-44FA-B02C-07D8262A717E}"/>
              </a:ext>
            </a:extLst>
          </p:cNvPr>
          <p:cNvSpPr txBox="1"/>
          <p:nvPr/>
        </p:nvSpPr>
        <p:spPr>
          <a:xfrm>
            <a:off x="0" y="3604872"/>
            <a:ext cx="3969365" cy="553998"/>
          </a:xfrm>
          <a:prstGeom prst="rect">
            <a:avLst/>
          </a:prstGeom>
          <a:noFill/>
        </p:spPr>
        <p:txBody>
          <a:bodyPr wrap="square" rtlCol="0">
            <a:spAutoFit/>
          </a:bodyPr>
          <a:lstStyle/>
          <a:p>
            <a:pPr marL="285750" indent="-285750">
              <a:buFont typeface="Arial" panose="020B0604020202020204" pitchFamily="34" charset="0"/>
              <a:buChar char="•"/>
            </a:pPr>
            <a:r>
              <a:rPr lang="zh-CN" altLang="en-US" sz="3000" b="1" dirty="0"/>
              <a:t>声纹识别和情绪识别</a:t>
            </a:r>
            <a:endParaRPr lang="zh-CN" altLang="en-US" sz="3000" dirty="0">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18FA73D-BB14-418D-8913-999F14C4F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824" y="1214732"/>
            <a:ext cx="8342825" cy="5468717"/>
          </a:xfrm>
          <a:prstGeom prst="rect">
            <a:avLst/>
          </a:prstGeom>
        </p:spPr>
      </p:pic>
      <p:pic>
        <p:nvPicPr>
          <p:cNvPr id="7" name="P13">
            <a:hlinkClick r:id="" action="ppaction://media"/>
            <a:extLst>
              <a:ext uri="{FF2B5EF4-FFF2-40B4-BE49-F238E27FC236}">
                <a16:creationId xmlns:a16="http://schemas.microsoft.com/office/drawing/2014/main" id="{699E644B-078D-420C-B9C8-368A21D31F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1832" y="6053724"/>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562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BDC07D57-640E-4606-AA03-C10A07FB403D}"/>
              </a:ext>
            </a:extLst>
          </p:cNvPr>
          <p:cNvSpPr txBox="1"/>
          <p:nvPr/>
        </p:nvSpPr>
        <p:spPr>
          <a:xfrm>
            <a:off x="685514" y="356446"/>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2.</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信息设计</a:t>
            </a:r>
          </a:p>
        </p:txBody>
      </p:sp>
      <p:pic>
        <p:nvPicPr>
          <p:cNvPr id="6" name="图片 5">
            <a:extLst>
              <a:ext uri="{FF2B5EF4-FFF2-40B4-BE49-F238E27FC236}">
                <a16:creationId xmlns:a16="http://schemas.microsoft.com/office/drawing/2014/main" id="{80900F2E-0372-4698-A66A-A7FE462D0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22" y="1329599"/>
            <a:ext cx="11501719" cy="4317623"/>
          </a:xfrm>
          <a:prstGeom prst="rect">
            <a:avLst/>
          </a:prstGeom>
        </p:spPr>
      </p:pic>
      <p:sp>
        <p:nvSpPr>
          <p:cNvPr id="7" name="矩形 6">
            <a:extLst>
              <a:ext uri="{FF2B5EF4-FFF2-40B4-BE49-F238E27FC236}">
                <a16:creationId xmlns:a16="http://schemas.microsoft.com/office/drawing/2014/main" id="{0C4E0C9B-5D35-46EC-A093-C2775D00BADE}"/>
              </a:ext>
            </a:extLst>
          </p:cNvPr>
          <p:cNvSpPr/>
          <p:nvPr/>
        </p:nvSpPr>
        <p:spPr>
          <a:xfrm>
            <a:off x="3307960" y="627579"/>
            <a:ext cx="3288080" cy="430887"/>
          </a:xfrm>
          <a:prstGeom prst="rect">
            <a:avLst/>
          </a:prstGeom>
        </p:spPr>
        <p:txBody>
          <a:bodyPr wrap="none">
            <a:spAutoFit/>
          </a:bodyPr>
          <a:lstStyle/>
          <a:p>
            <a:r>
              <a:rPr lang="zh-CN" altLang="en-US" sz="2200" b="1" i="0" u="none" strike="noStrike" dirty="0">
                <a:solidFill>
                  <a:schemeClr val="bg2">
                    <a:lumMod val="50000"/>
                  </a:schemeClr>
                </a:solidFill>
                <a:effectLst/>
                <a:latin typeface="-apple-system"/>
              </a:rPr>
              <a:t>帮助用户场景和途径理解</a:t>
            </a:r>
            <a:endParaRPr lang="zh-CN" altLang="en-US" sz="2200" dirty="0">
              <a:solidFill>
                <a:schemeClr val="bg2">
                  <a:lumMod val="50000"/>
                </a:schemeClr>
              </a:solidFill>
            </a:endParaRPr>
          </a:p>
        </p:txBody>
      </p:sp>
      <p:sp>
        <p:nvSpPr>
          <p:cNvPr id="8" name="TextBox 8">
            <a:hlinkClick r:id="rId5"/>
            <a:extLst>
              <a:ext uri="{FF2B5EF4-FFF2-40B4-BE49-F238E27FC236}">
                <a16:creationId xmlns:a16="http://schemas.microsoft.com/office/drawing/2014/main" id="{156C74AB-7213-4A00-A4B1-1B08FED85AD8}"/>
              </a:ext>
            </a:extLst>
          </p:cNvPr>
          <p:cNvSpPr txBox="1"/>
          <p:nvPr/>
        </p:nvSpPr>
        <p:spPr>
          <a:xfrm>
            <a:off x="685513" y="5777133"/>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3.</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原型文档（点击可查看）</a:t>
            </a:r>
          </a:p>
        </p:txBody>
      </p:sp>
      <p:pic>
        <p:nvPicPr>
          <p:cNvPr id="9" name="P13">
            <a:hlinkClick r:id="" action="ppaction://media"/>
            <a:extLst>
              <a:ext uri="{FF2B5EF4-FFF2-40B4-BE49-F238E27FC236}">
                <a16:creationId xmlns:a16="http://schemas.microsoft.com/office/drawing/2014/main" id="{476666DF-2AE9-4D16-AADC-86590F2C29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1627" y="5159859"/>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45319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B73002A4-4346-4A9F-8261-BA816A359FC7}"/>
              </a:ext>
            </a:extLst>
          </p:cNvPr>
          <p:cNvSpPr txBox="1"/>
          <p:nvPr/>
        </p:nvSpPr>
        <p:spPr>
          <a:xfrm>
            <a:off x="912016" y="423558"/>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4.</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口头操作说明</a:t>
            </a:r>
          </a:p>
        </p:txBody>
      </p:sp>
      <p:sp>
        <p:nvSpPr>
          <p:cNvPr id="3" name="矩形 2">
            <a:extLst>
              <a:ext uri="{FF2B5EF4-FFF2-40B4-BE49-F238E27FC236}">
                <a16:creationId xmlns:a16="http://schemas.microsoft.com/office/drawing/2014/main" id="{84478447-92CB-45CA-BD9F-D60EE5EDD879}"/>
              </a:ext>
            </a:extLst>
          </p:cNvPr>
          <p:cNvSpPr/>
          <p:nvPr/>
        </p:nvSpPr>
        <p:spPr>
          <a:xfrm>
            <a:off x="1227588" y="1385442"/>
            <a:ext cx="9032147" cy="4401205"/>
          </a:xfrm>
          <a:prstGeom prst="rect">
            <a:avLst/>
          </a:prstGeom>
        </p:spPr>
        <p:txBody>
          <a:bodyPr wrap="square">
            <a:spAutoFit/>
          </a:bodyPr>
          <a:lstStyle/>
          <a:p>
            <a:pPr marL="457200" indent="-457200">
              <a:buFont typeface="Wingdings" panose="05000000000000000000" pitchFamily="2" charset="2"/>
              <a:buChar char="l"/>
            </a:pPr>
            <a:r>
              <a:rPr lang="en-US" altLang="zh-CN" sz="2800" b="0" i="0" u="none" strike="noStrike" dirty="0">
                <a:solidFill>
                  <a:srgbClr val="24292E"/>
                </a:solidFill>
                <a:effectLst/>
                <a:latin typeface="-apple-system"/>
              </a:rPr>
              <a:t>1.</a:t>
            </a:r>
            <a:r>
              <a:rPr lang="zh-CN" altLang="en-US" sz="2800" b="0" i="0" u="none" strike="noStrike" dirty="0">
                <a:solidFill>
                  <a:srgbClr val="24292E"/>
                </a:solidFill>
                <a:effectLst/>
                <a:latin typeface="-apple-system"/>
              </a:rPr>
              <a:t>在</a:t>
            </a:r>
            <a:r>
              <a:rPr lang="en-US" altLang="zh-CN" sz="2800" b="0" i="0" u="none" strike="noStrike" dirty="0">
                <a:solidFill>
                  <a:srgbClr val="24292E"/>
                </a:solidFill>
                <a:effectLst/>
                <a:latin typeface="-apple-system"/>
              </a:rPr>
              <a:t>【</a:t>
            </a:r>
            <a:r>
              <a:rPr lang="zh-CN" altLang="en-US" sz="2800" b="0" i="0" u="none" strike="noStrike" dirty="0">
                <a:solidFill>
                  <a:srgbClr val="24292E"/>
                </a:solidFill>
                <a:effectLst/>
                <a:latin typeface="-apple-system"/>
              </a:rPr>
              <a:t>首页</a:t>
            </a:r>
            <a:r>
              <a:rPr lang="en-US" altLang="zh-CN" sz="2800" b="0" i="0" u="none" strike="noStrike" dirty="0">
                <a:solidFill>
                  <a:srgbClr val="24292E"/>
                </a:solidFill>
                <a:effectLst/>
                <a:latin typeface="-apple-system"/>
              </a:rPr>
              <a:t>】</a:t>
            </a:r>
            <a:r>
              <a:rPr lang="zh-CN" altLang="en-US" sz="2800" b="0" i="0" u="none" strike="noStrike" dirty="0">
                <a:solidFill>
                  <a:srgbClr val="24292E"/>
                </a:solidFill>
                <a:effectLst/>
                <a:latin typeface="-apple-system"/>
              </a:rPr>
              <a:t>，实现设备蓝牙连接。</a:t>
            </a:r>
          </a:p>
          <a:p>
            <a:pPr marL="457200" indent="-457200">
              <a:buFont typeface="Wingdings" panose="05000000000000000000" pitchFamily="2" charset="2"/>
              <a:buChar char="l"/>
            </a:pPr>
            <a:r>
              <a:rPr lang="en-US" altLang="zh-CN" sz="2800" b="0" i="0" u="none" strike="noStrike" dirty="0">
                <a:solidFill>
                  <a:srgbClr val="24292E"/>
                </a:solidFill>
                <a:effectLst/>
                <a:latin typeface="-apple-system"/>
              </a:rPr>
              <a:t>2.【</a:t>
            </a:r>
            <a:r>
              <a:rPr lang="zh-CN" altLang="en-US" sz="2800" b="0" i="0" u="none" strike="noStrike" dirty="0">
                <a:solidFill>
                  <a:srgbClr val="24292E"/>
                </a:solidFill>
                <a:effectLst/>
                <a:latin typeface="-apple-system"/>
              </a:rPr>
              <a:t>听歌</a:t>
            </a:r>
            <a:r>
              <a:rPr lang="en-US" altLang="zh-CN" sz="2800" b="0" i="0" u="none" strike="noStrike" dirty="0">
                <a:solidFill>
                  <a:srgbClr val="24292E"/>
                </a:solidFill>
                <a:effectLst/>
                <a:latin typeface="-apple-system"/>
              </a:rPr>
              <a:t>】</a:t>
            </a:r>
            <a:r>
              <a:rPr lang="zh-CN" altLang="en-US" sz="2800" b="0" i="0" u="none" strike="noStrike" dirty="0">
                <a:solidFill>
                  <a:srgbClr val="24292E"/>
                </a:solidFill>
                <a:effectLst/>
                <a:latin typeface="-apple-system"/>
              </a:rPr>
              <a:t>界面，用户只需语音输入口令，根据声波，</a:t>
            </a:r>
            <a:r>
              <a:rPr lang="en-US" altLang="zh-CN" sz="2800" b="0" i="0" u="none" strike="noStrike" dirty="0">
                <a:solidFill>
                  <a:srgbClr val="24292E"/>
                </a:solidFill>
                <a:effectLst/>
                <a:latin typeface="-apple-system"/>
              </a:rPr>
              <a:t>APP</a:t>
            </a:r>
            <a:r>
              <a:rPr lang="zh-CN" altLang="en-US" sz="2800" b="0" i="0" u="none" strike="noStrike" dirty="0">
                <a:solidFill>
                  <a:srgbClr val="24292E"/>
                </a:solidFill>
                <a:effectLst/>
                <a:latin typeface="-apple-system"/>
              </a:rPr>
              <a:t>通过讯飞声纹识别</a:t>
            </a:r>
            <a:r>
              <a:rPr lang="en-US" altLang="zh-CN" sz="2800" b="0" i="0" u="none" strike="noStrike" dirty="0">
                <a:solidFill>
                  <a:srgbClr val="24292E"/>
                </a:solidFill>
                <a:effectLst/>
                <a:latin typeface="-apple-system"/>
              </a:rPr>
              <a:t>API</a:t>
            </a:r>
            <a:r>
              <a:rPr lang="zh-CN" altLang="en-US" sz="2800" b="0" i="0" u="none" strike="noStrike" dirty="0">
                <a:solidFill>
                  <a:srgbClr val="24292E"/>
                </a:solidFill>
                <a:effectLst/>
                <a:latin typeface="-apple-system"/>
              </a:rPr>
              <a:t>判断该声纹与哪位用户的声音匹配，根据其平常曲风推荐歌曲。</a:t>
            </a:r>
          </a:p>
          <a:p>
            <a:pPr marL="457200" indent="-457200">
              <a:buFont typeface="Wingdings" panose="05000000000000000000" pitchFamily="2" charset="2"/>
              <a:buChar char="l"/>
            </a:pPr>
            <a:r>
              <a:rPr lang="en-US" altLang="zh-CN" sz="2800" b="0" i="0" u="none" strike="noStrike" dirty="0">
                <a:solidFill>
                  <a:srgbClr val="24292E"/>
                </a:solidFill>
                <a:effectLst/>
                <a:latin typeface="-apple-system"/>
              </a:rPr>
              <a:t>3.</a:t>
            </a:r>
            <a:r>
              <a:rPr lang="zh-CN" altLang="en-US" sz="2800" b="0" i="0" u="none" strike="noStrike" dirty="0">
                <a:solidFill>
                  <a:srgbClr val="24292E"/>
                </a:solidFill>
                <a:effectLst/>
                <a:latin typeface="-apple-system"/>
              </a:rPr>
              <a:t>用户输入的语音内容中，通过百度短语音识别</a:t>
            </a:r>
            <a:r>
              <a:rPr lang="en-US" altLang="zh-CN" sz="2800" b="0" i="0" u="none" strike="noStrike" dirty="0">
                <a:solidFill>
                  <a:srgbClr val="24292E"/>
                </a:solidFill>
                <a:effectLst/>
                <a:latin typeface="-apple-system"/>
              </a:rPr>
              <a:t>API</a:t>
            </a:r>
            <a:r>
              <a:rPr lang="zh-CN" altLang="en-US" sz="2800" b="0" i="0" u="none" strike="noStrike" dirty="0">
                <a:solidFill>
                  <a:srgbClr val="24292E"/>
                </a:solidFill>
                <a:effectLst/>
                <a:latin typeface="-apple-system"/>
              </a:rPr>
              <a:t>将语音转文字，百度文本情绪识别</a:t>
            </a:r>
            <a:r>
              <a:rPr lang="en-US" altLang="zh-CN" sz="2800" b="0" i="0" u="none" strike="noStrike" dirty="0">
                <a:solidFill>
                  <a:srgbClr val="24292E"/>
                </a:solidFill>
                <a:effectLst/>
                <a:latin typeface="-apple-system"/>
              </a:rPr>
              <a:t>API</a:t>
            </a:r>
            <a:r>
              <a:rPr lang="zh-CN" altLang="en-US" sz="2800" b="0" i="0" u="none" strike="noStrike" dirty="0">
                <a:solidFill>
                  <a:srgbClr val="24292E"/>
                </a:solidFill>
                <a:effectLst/>
                <a:latin typeface="-apple-system"/>
              </a:rPr>
              <a:t>识别该用户对自己的情绪较清晰的描述，推荐适合该用户当下的心情适合听的歌。</a:t>
            </a:r>
          </a:p>
          <a:p>
            <a:pPr marL="457200" indent="-457200">
              <a:buFont typeface="Wingdings" panose="05000000000000000000" pitchFamily="2" charset="2"/>
              <a:buChar char="l"/>
            </a:pPr>
            <a:r>
              <a:rPr lang="en-US" altLang="zh-CN" sz="2800" b="0" i="0" u="none" strike="noStrike" dirty="0">
                <a:solidFill>
                  <a:srgbClr val="24292E"/>
                </a:solidFill>
                <a:effectLst/>
                <a:latin typeface="-apple-system"/>
              </a:rPr>
              <a:t>4.</a:t>
            </a:r>
            <a:r>
              <a:rPr lang="zh-CN" altLang="en-US" sz="2800" b="0" i="0" u="none" strike="noStrike" dirty="0">
                <a:solidFill>
                  <a:srgbClr val="24292E"/>
                </a:solidFill>
                <a:effectLst/>
                <a:latin typeface="-apple-system"/>
              </a:rPr>
              <a:t>若要添加新用户的声</a:t>
            </a:r>
            <a:r>
              <a:rPr lang="zh-CN" altLang="en-US" sz="2800" dirty="0">
                <a:solidFill>
                  <a:srgbClr val="24292E"/>
                </a:solidFill>
                <a:latin typeface="-apple-system"/>
              </a:rPr>
              <a:t>纹</a:t>
            </a:r>
            <a:r>
              <a:rPr lang="zh-CN" altLang="en-US" sz="2800" b="0" i="0" u="none" strike="noStrike" dirty="0">
                <a:solidFill>
                  <a:srgbClr val="24292E"/>
                </a:solidFill>
                <a:effectLst/>
                <a:latin typeface="-apple-system"/>
              </a:rPr>
              <a:t>，在</a:t>
            </a:r>
            <a:r>
              <a:rPr lang="en-US" altLang="zh-CN" sz="2800" b="0" i="0" u="none" strike="noStrike" dirty="0">
                <a:solidFill>
                  <a:srgbClr val="24292E"/>
                </a:solidFill>
                <a:effectLst/>
                <a:latin typeface="-apple-system"/>
              </a:rPr>
              <a:t>【</a:t>
            </a:r>
            <a:r>
              <a:rPr lang="zh-CN" altLang="en-US" sz="2800" b="0" i="0" u="none" strike="noStrike" dirty="0">
                <a:solidFill>
                  <a:srgbClr val="24292E"/>
                </a:solidFill>
                <a:effectLst/>
                <a:latin typeface="-apple-system"/>
              </a:rPr>
              <a:t>我的</a:t>
            </a:r>
            <a:r>
              <a:rPr lang="en-US" altLang="zh-CN" sz="2800" b="0" i="0" u="none" strike="noStrike" dirty="0">
                <a:solidFill>
                  <a:srgbClr val="24292E"/>
                </a:solidFill>
                <a:effectLst/>
                <a:latin typeface="-apple-system"/>
              </a:rPr>
              <a:t>】</a:t>
            </a:r>
            <a:r>
              <a:rPr lang="zh-CN" altLang="en-US" sz="2800" b="0" i="0" u="none" strike="noStrike" dirty="0">
                <a:solidFill>
                  <a:srgbClr val="24292E"/>
                </a:solidFill>
                <a:effectLst/>
                <a:latin typeface="-apple-system"/>
              </a:rPr>
              <a:t>界面，根据提示信息朗读显示的数字就可以添加该声纹至语音库。</a:t>
            </a:r>
          </a:p>
        </p:txBody>
      </p:sp>
      <p:pic>
        <p:nvPicPr>
          <p:cNvPr id="4" name="图片 3">
            <a:extLst>
              <a:ext uri="{FF2B5EF4-FFF2-40B4-BE49-F238E27FC236}">
                <a16:creationId xmlns:a16="http://schemas.microsoft.com/office/drawing/2014/main" id="{490BC303-7CA6-4FC1-AD7E-EFEEB358A329}"/>
              </a:ext>
            </a:extLst>
          </p:cNvPr>
          <p:cNvPicPr>
            <a:picLocks noChangeAspect="1"/>
          </p:cNvPicPr>
          <p:nvPr/>
        </p:nvPicPr>
        <p:blipFill>
          <a:blip r:embed="rId2"/>
          <a:stretch>
            <a:fillRect/>
          </a:stretch>
        </p:blipFill>
        <p:spPr>
          <a:xfrm>
            <a:off x="5480250" y="3246104"/>
            <a:ext cx="1231499" cy="365792"/>
          </a:xfrm>
          <a:prstGeom prst="rect">
            <a:avLst/>
          </a:prstGeom>
        </p:spPr>
      </p:pic>
    </p:spTree>
    <p:extLst>
      <p:ext uri="{BB962C8B-B14F-4D97-AF65-F5344CB8AC3E}">
        <p14:creationId xmlns:p14="http://schemas.microsoft.com/office/powerpoint/2010/main" val="2600081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 y="188"/>
            <a:ext cx="12191332" cy="6857624"/>
          </a:xfrm>
          <a:prstGeom prst="rect">
            <a:avLst/>
          </a:prstGeom>
        </p:spPr>
      </p:pic>
      <p:sp>
        <p:nvSpPr>
          <p:cNvPr id="2" name="椭圆 1"/>
          <p:cNvSpPr/>
          <p:nvPr/>
        </p:nvSpPr>
        <p:spPr>
          <a:xfrm>
            <a:off x="4996406" y="1252097"/>
            <a:ext cx="2199190" cy="2199190"/>
          </a:xfrm>
          <a:prstGeom prst="ellipse">
            <a:avLst/>
          </a:pr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p>
        </p:txBody>
      </p:sp>
      <p:sp>
        <p:nvSpPr>
          <p:cNvPr id="7" name="文本框 6"/>
          <p:cNvSpPr txBox="1"/>
          <p:nvPr>
            <p:custDataLst>
              <p:tags r:id="rId2"/>
            </p:custDataLst>
          </p:nvPr>
        </p:nvSpPr>
        <p:spPr>
          <a:xfrm>
            <a:off x="5079115" y="1890808"/>
            <a:ext cx="2033772" cy="921770"/>
          </a:xfrm>
          <a:prstGeom prst="rect">
            <a:avLst/>
          </a:prstGeom>
          <a:noFill/>
        </p:spPr>
        <p:txBody>
          <a:bodyPr vert="horz" lIns="0" tIns="0" rIns="0" bIns="0" anchor="ctr"/>
          <a:lstStyle/>
          <a:p>
            <a:pPr algn="ctr">
              <a:defRPr/>
            </a:pPr>
            <a:r>
              <a:rPr lang="en-US" altLang="zh-CN" sz="4172" dirty="0">
                <a:solidFill>
                  <a:schemeClr val="bg1"/>
                </a:solidFill>
                <a:latin typeface="Arial" panose="020B0604020202020204" pitchFamily="34" charset="0"/>
                <a:ea typeface="微软雅黑" panose="020B0503020204020204" pitchFamily="34" charset="-122"/>
                <a:sym typeface="Arial" panose="020B0604020202020204" pitchFamily="34" charset="0"/>
              </a:rPr>
              <a:t>Part 3</a:t>
            </a:r>
            <a:endParaRPr lang="zh-CN" altLang="en-US" sz="417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3921498" y="3823875"/>
            <a:ext cx="4349004" cy="787908"/>
          </a:xfrm>
          <a:prstGeom prst="rect">
            <a:avLst/>
          </a:prstGeom>
        </p:spPr>
        <p:txBody>
          <a:bodyPr wrap="square" lIns="0" tIns="0" rIns="0" bIns="0">
            <a:spAutoFit/>
          </a:bodyPr>
          <a:lstStyle/>
          <a:p>
            <a:pPr algn="ctr"/>
            <a:r>
              <a:rPr lang="en-US" altLang="zh-CN" sz="512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API</a:t>
            </a:r>
            <a:r>
              <a:rPr lang="zh-CN" altLang="en-US" sz="512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使用说明</a:t>
            </a:r>
          </a:p>
        </p:txBody>
      </p:sp>
      <p:sp>
        <p:nvSpPr>
          <p:cNvPr id="9" name="TextBox 11"/>
          <p:cNvSpPr txBox="1"/>
          <p:nvPr/>
        </p:nvSpPr>
        <p:spPr>
          <a:xfrm>
            <a:off x="3823390" y="4889451"/>
            <a:ext cx="2534989"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a:t>
            </a:r>
            <a:r>
              <a:rPr lang="zh-CN" altLang="en-US" sz="132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加人工智能概率性与用户痛点</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6534684" y="4889451"/>
            <a:ext cx="1281441"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B.API</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输入输出</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3823390" y="5186463"/>
            <a:ext cx="1355179"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C.</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使用比较分析</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6534684" y="5181235"/>
            <a:ext cx="1525097"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D.</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使用后风险报告</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46099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7"/>
          <p:cNvCxnSpPr/>
          <p:nvPr/>
        </p:nvCxnSpPr>
        <p:spPr>
          <a:xfrm>
            <a:off x="6078660" y="1461601"/>
            <a:ext cx="0" cy="4697703"/>
          </a:xfrm>
          <a:prstGeom prst="line">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447512" y="2197592"/>
            <a:ext cx="3710597" cy="582599"/>
            <a:chOff x="5349226" y="2010956"/>
            <a:chExt cx="4272984" cy="670899"/>
          </a:xfrm>
        </p:grpSpPr>
        <p:sp>
          <p:nvSpPr>
            <p:cNvPr id="14" name="燕尾形 18"/>
            <p:cNvSpPr/>
            <p:nvPr/>
          </p:nvSpPr>
          <p:spPr>
            <a:xfrm rot="10800000">
              <a:off x="5349226" y="2010956"/>
              <a:ext cx="4272984" cy="670899"/>
            </a:xfrm>
            <a:prstGeom prst="chevron">
              <a:avLst>
                <a:gd name="adj" fmla="val 6774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Box 41"/>
            <p:cNvSpPr txBox="1"/>
            <p:nvPr/>
          </p:nvSpPr>
          <p:spPr>
            <a:xfrm>
              <a:off x="5750478" y="2104598"/>
              <a:ext cx="2189676" cy="462154"/>
            </a:xfrm>
            <a:prstGeom prst="rect">
              <a:avLst/>
            </a:prstGeom>
            <a:noFill/>
          </p:spPr>
          <p:txBody>
            <a:bodyPr wrap="none" rtlCol="0">
              <a:spAutoFit/>
            </a:bodyPr>
            <a:lstStyle/>
            <a:p>
              <a:pPr algn="just">
                <a:lnSpc>
                  <a:spcPct val="120000"/>
                </a:lnSpc>
              </a:pPr>
              <a:r>
                <a:rPr lang="zh-CN" altLang="en-US" dirty="0">
                  <a:solidFill>
                    <a:schemeClr val="bg1"/>
                  </a:solidFill>
                  <a:hlinkClick r:id="rId5">
                    <a:extLst>
                      <a:ext uri="{A12FA001-AC4F-418D-AE19-62706E023703}">
                        <ahyp:hlinkClr xmlns:ahyp="http://schemas.microsoft.com/office/drawing/2018/hyperlinkcolor" val="tx"/>
                      </a:ext>
                    </a:extLst>
                  </a:hlinkClick>
                </a:rPr>
                <a:t>讯飞声纹识别</a:t>
              </a:r>
              <a:r>
                <a:rPr lang="en-US" altLang="zh-CN" dirty="0">
                  <a:solidFill>
                    <a:schemeClr val="bg1"/>
                  </a:solidFill>
                  <a:hlinkClick r:id="rId5">
                    <a:extLst>
                      <a:ext uri="{A12FA001-AC4F-418D-AE19-62706E023703}">
                        <ahyp:hlinkClr xmlns:ahyp="http://schemas.microsoft.com/office/drawing/2018/hyperlinkcolor" val="tx"/>
                      </a:ext>
                    </a:extLst>
                  </a:hlinkClick>
                </a:rPr>
                <a:t>API</a:t>
              </a:r>
              <a:endPar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3033890" y="3617847"/>
            <a:ext cx="3710597" cy="582599"/>
            <a:chOff x="2569789" y="3646467"/>
            <a:chExt cx="4272984" cy="670899"/>
          </a:xfrm>
        </p:grpSpPr>
        <p:sp>
          <p:nvSpPr>
            <p:cNvPr id="17" name="燕尾形 20"/>
            <p:cNvSpPr/>
            <p:nvPr/>
          </p:nvSpPr>
          <p:spPr>
            <a:xfrm>
              <a:off x="2569789" y="3646467"/>
              <a:ext cx="4272984" cy="670899"/>
            </a:xfrm>
            <a:prstGeom prst="chevron">
              <a:avLst>
                <a:gd name="adj" fmla="val 6774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1327">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TextBox 42"/>
            <p:cNvSpPr txBox="1"/>
            <p:nvPr/>
          </p:nvSpPr>
          <p:spPr>
            <a:xfrm>
              <a:off x="4312535" y="3774175"/>
              <a:ext cx="2073380" cy="462154"/>
            </a:xfrm>
            <a:prstGeom prst="rect">
              <a:avLst/>
            </a:prstGeom>
            <a:noFill/>
          </p:spPr>
          <p:txBody>
            <a:bodyPr wrap="none" rtlCol="0">
              <a:spAutoFit/>
            </a:bodyPr>
            <a:lstStyle/>
            <a:p>
              <a:pPr algn="just">
                <a:lnSpc>
                  <a:spcPct val="120000"/>
                </a:lnSpc>
              </a:pPr>
              <a:r>
                <a:rPr lang="zh-CN" altLang="en-US" u="sng" dirty="0">
                  <a:solidFill>
                    <a:schemeClr val="bg1"/>
                  </a:solidFill>
                  <a:hlinkClick r:id="rId6">
                    <a:extLst>
                      <a:ext uri="{A12FA001-AC4F-418D-AE19-62706E023703}">
                        <ahyp:hlinkClr xmlns:ahyp="http://schemas.microsoft.com/office/drawing/2018/hyperlinkcolor" val="tx"/>
                      </a:ext>
                    </a:extLst>
                  </a:hlinkClick>
                </a:rPr>
                <a:t>百度短语音识别</a:t>
              </a:r>
              <a:endPar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17"/>
          <p:cNvGrpSpPr/>
          <p:nvPr/>
        </p:nvGrpSpPr>
        <p:grpSpPr>
          <a:xfrm>
            <a:off x="5447512" y="5110585"/>
            <a:ext cx="3710597" cy="582599"/>
            <a:chOff x="5349226" y="5365450"/>
            <a:chExt cx="4272984" cy="670899"/>
          </a:xfrm>
        </p:grpSpPr>
        <p:sp>
          <p:nvSpPr>
            <p:cNvPr id="19" name="燕尾形 23"/>
            <p:cNvSpPr/>
            <p:nvPr/>
          </p:nvSpPr>
          <p:spPr>
            <a:xfrm rot="10800000">
              <a:off x="5349226" y="5365450"/>
              <a:ext cx="4272984" cy="670899"/>
            </a:xfrm>
            <a:prstGeom prst="chevron">
              <a:avLst>
                <a:gd name="adj" fmla="val 6774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1327">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TextBox 43"/>
            <p:cNvSpPr txBox="1"/>
            <p:nvPr/>
          </p:nvSpPr>
          <p:spPr>
            <a:xfrm>
              <a:off x="5864861" y="5488137"/>
              <a:ext cx="2339197" cy="462154"/>
            </a:xfrm>
            <a:prstGeom prst="rect">
              <a:avLst/>
            </a:prstGeom>
            <a:noFill/>
          </p:spPr>
          <p:txBody>
            <a:bodyPr wrap="none" rtlCol="0">
              <a:spAutoFit/>
            </a:bodyPr>
            <a:lstStyle/>
            <a:p>
              <a:pPr algn="just">
                <a:lnSpc>
                  <a:spcPct val="120000"/>
                </a:lnSpc>
              </a:pPr>
              <a:r>
                <a:rPr lang="zh-CN" altLang="en-US" u="sng" dirty="0">
                  <a:solidFill>
                    <a:schemeClr val="bg1"/>
                  </a:solidFill>
                  <a:hlinkClick r:id="rId7">
                    <a:extLst>
                      <a:ext uri="{A12FA001-AC4F-418D-AE19-62706E023703}">
                        <ahyp:hlinkClr xmlns:ahyp="http://schemas.microsoft.com/office/drawing/2018/hyperlinkcolor" val="tx"/>
                      </a:ext>
                    </a:extLst>
                  </a:hlinkClick>
                </a:rPr>
                <a:t>百度文本情绪识别</a:t>
              </a:r>
              <a:endPar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7" name="TextBox 8">
            <a:extLst>
              <a:ext uri="{FF2B5EF4-FFF2-40B4-BE49-F238E27FC236}">
                <a16:creationId xmlns:a16="http://schemas.microsoft.com/office/drawing/2014/main" id="{73AA3411-46F2-46CF-9503-C4AAC7B19964}"/>
              </a:ext>
            </a:extLst>
          </p:cNvPr>
          <p:cNvSpPr txBox="1"/>
          <p:nvPr/>
        </p:nvSpPr>
        <p:spPr>
          <a:xfrm>
            <a:off x="538082" y="442744"/>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1.</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人工智能概率性与用户痛点</a:t>
            </a:r>
          </a:p>
        </p:txBody>
      </p:sp>
      <p:sp>
        <p:nvSpPr>
          <p:cNvPr id="2" name="矩形 1">
            <a:extLst>
              <a:ext uri="{FF2B5EF4-FFF2-40B4-BE49-F238E27FC236}">
                <a16:creationId xmlns:a16="http://schemas.microsoft.com/office/drawing/2014/main" id="{1C99DCD4-6BC8-4451-A868-8A8B08A0FFA7}"/>
              </a:ext>
            </a:extLst>
          </p:cNvPr>
          <p:cNvSpPr/>
          <p:nvPr/>
        </p:nvSpPr>
        <p:spPr>
          <a:xfrm>
            <a:off x="1071177" y="1740896"/>
            <a:ext cx="4376334" cy="1477328"/>
          </a:xfrm>
          <a:prstGeom prst="rect">
            <a:avLst/>
          </a:prstGeom>
        </p:spPr>
        <p:txBody>
          <a:bodyPr wrap="square">
            <a:spAutoFit/>
          </a:bodyPr>
          <a:lstStyle/>
          <a:p>
            <a:r>
              <a:rPr lang="zh-CN" altLang="en-US" b="0" i="0" dirty="0">
                <a:solidFill>
                  <a:srgbClr val="24292E"/>
                </a:solidFill>
                <a:effectLst/>
                <a:latin typeface="-apple-system"/>
              </a:rPr>
              <a:t>可以将说话人声纹信息与库中的已知用户声纹进行</a:t>
            </a:r>
            <a:r>
              <a:rPr lang="en-US" altLang="zh-CN" b="0" i="0" dirty="0">
                <a:solidFill>
                  <a:srgbClr val="24292E"/>
                </a:solidFill>
                <a:effectLst/>
                <a:latin typeface="-apple-system"/>
              </a:rPr>
              <a:t>1:1</a:t>
            </a:r>
            <a:r>
              <a:rPr lang="zh-CN" altLang="en-US" b="0" i="0" dirty="0">
                <a:solidFill>
                  <a:srgbClr val="24292E"/>
                </a:solidFill>
                <a:effectLst/>
                <a:latin typeface="-apple-system"/>
              </a:rPr>
              <a:t>比对验证和</a:t>
            </a:r>
            <a:r>
              <a:rPr lang="en-US" altLang="zh-CN" b="0" i="0" dirty="0">
                <a:solidFill>
                  <a:srgbClr val="24292E"/>
                </a:solidFill>
                <a:effectLst/>
                <a:latin typeface="-apple-system"/>
              </a:rPr>
              <a:t>1:N</a:t>
            </a:r>
            <a:r>
              <a:rPr lang="zh-CN" altLang="en-US" b="0" i="0" dirty="0">
                <a:solidFill>
                  <a:srgbClr val="24292E"/>
                </a:solidFill>
                <a:effectLst/>
                <a:latin typeface="-apple-system"/>
              </a:rPr>
              <a:t>的检索，并且还需要将说话人所读出的数字声音与云端动态给定的数字内容进行验证。最终，仅当声纹</a:t>
            </a:r>
            <a:r>
              <a:rPr lang="en-US" altLang="zh-CN" b="0" i="0" dirty="0">
                <a:solidFill>
                  <a:srgbClr val="24292E"/>
                </a:solidFill>
                <a:effectLst/>
                <a:latin typeface="-apple-system"/>
              </a:rPr>
              <a:t>+</a:t>
            </a:r>
            <a:r>
              <a:rPr lang="zh-CN" altLang="en-US" b="0" i="0" dirty="0">
                <a:solidFill>
                  <a:srgbClr val="24292E"/>
                </a:solidFill>
                <a:effectLst/>
                <a:latin typeface="-apple-system"/>
              </a:rPr>
              <a:t>内容都匹配即验证</a:t>
            </a:r>
            <a:r>
              <a:rPr lang="en-US" altLang="zh-CN" b="0" i="0" dirty="0">
                <a:solidFill>
                  <a:srgbClr val="24292E"/>
                </a:solidFill>
                <a:effectLst/>
                <a:latin typeface="-apple-system"/>
              </a:rPr>
              <a:t>/</a:t>
            </a:r>
            <a:r>
              <a:rPr lang="zh-CN" altLang="en-US" b="0" i="0" dirty="0">
                <a:solidFill>
                  <a:srgbClr val="24292E"/>
                </a:solidFill>
                <a:effectLst/>
                <a:latin typeface="-apple-system"/>
              </a:rPr>
              <a:t>检索成功</a:t>
            </a:r>
            <a:endParaRPr lang="zh-CN" altLang="en-US" dirty="0"/>
          </a:p>
        </p:txBody>
      </p:sp>
      <p:sp>
        <p:nvSpPr>
          <p:cNvPr id="3" name="矩形 2">
            <a:extLst>
              <a:ext uri="{FF2B5EF4-FFF2-40B4-BE49-F238E27FC236}">
                <a16:creationId xmlns:a16="http://schemas.microsoft.com/office/drawing/2014/main" id="{31B012F4-C8BE-4E97-BE22-E4CFE24A1193}"/>
              </a:ext>
            </a:extLst>
          </p:cNvPr>
          <p:cNvSpPr/>
          <p:nvPr/>
        </p:nvSpPr>
        <p:spPr>
          <a:xfrm>
            <a:off x="6831435" y="3315102"/>
            <a:ext cx="4854429" cy="1200329"/>
          </a:xfrm>
          <a:prstGeom prst="rect">
            <a:avLst/>
          </a:prstGeom>
        </p:spPr>
        <p:txBody>
          <a:bodyPr wrap="square">
            <a:spAutoFit/>
          </a:bodyPr>
          <a:lstStyle/>
          <a:p>
            <a:r>
              <a:rPr lang="zh-CN" altLang="en-US" b="0" i="0" dirty="0">
                <a:solidFill>
                  <a:srgbClr val="24292E"/>
                </a:solidFill>
                <a:effectLst/>
                <a:latin typeface="-apple-system"/>
              </a:rPr>
              <a:t>完成人机交互的部分 略带口音的普通话、粤语四川话方言、英文，均可有效识别。但对口音浓厚、生僻字有一定障碍。 融合百度自然语言处理技术，近场中文普通话识别准确率达</a:t>
            </a:r>
            <a:r>
              <a:rPr lang="en-US" altLang="zh-CN" b="0" i="0" dirty="0">
                <a:solidFill>
                  <a:srgbClr val="24292E"/>
                </a:solidFill>
                <a:effectLst/>
                <a:latin typeface="-apple-system"/>
              </a:rPr>
              <a:t>98%</a:t>
            </a:r>
            <a:endParaRPr lang="zh-CN" altLang="en-US" dirty="0"/>
          </a:p>
        </p:txBody>
      </p:sp>
      <p:sp>
        <p:nvSpPr>
          <p:cNvPr id="20" name="矩形 19">
            <a:extLst>
              <a:ext uri="{FF2B5EF4-FFF2-40B4-BE49-F238E27FC236}">
                <a16:creationId xmlns:a16="http://schemas.microsoft.com/office/drawing/2014/main" id="{1328B9B8-01AB-456F-8987-E5EDBFD144E2}"/>
              </a:ext>
            </a:extLst>
          </p:cNvPr>
          <p:cNvSpPr/>
          <p:nvPr/>
        </p:nvSpPr>
        <p:spPr>
          <a:xfrm>
            <a:off x="1071176" y="4895214"/>
            <a:ext cx="4478417" cy="1477328"/>
          </a:xfrm>
          <a:prstGeom prst="rect">
            <a:avLst/>
          </a:prstGeom>
        </p:spPr>
        <p:txBody>
          <a:bodyPr wrap="square">
            <a:spAutoFit/>
          </a:bodyPr>
          <a:lstStyle/>
          <a:p>
            <a:r>
              <a:rPr lang="zh-CN" altLang="en-US" b="0" i="0" dirty="0">
                <a:solidFill>
                  <a:srgbClr val="24292E"/>
                </a:solidFill>
                <a:effectLst/>
                <a:latin typeface="-apple-system"/>
              </a:rPr>
              <a:t>识别情绪分为两级。一级情绪分为正向、中性、负向</a:t>
            </a:r>
            <a:r>
              <a:rPr lang="en-US" altLang="zh-CN" b="0" i="0" dirty="0">
                <a:solidFill>
                  <a:srgbClr val="24292E"/>
                </a:solidFill>
                <a:effectLst/>
                <a:latin typeface="-apple-system"/>
              </a:rPr>
              <a:t>3</a:t>
            </a:r>
            <a:r>
              <a:rPr lang="zh-CN" altLang="en-US" b="0" i="0" dirty="0">
                <a:solidFill>
                  <a:srgbClr val="24292E"/>
                </a:solidFill>
                <a:effectLst/>
                <a:latin typeface="-apple-system"/>
              </a:rPr>
              <a:t>种，正向情绪细分为：喜爱、愉快、感谢</a:t>
            </a:r>
            <a:r>
              <a:rPr lang="en-US" altLang="zh-CN" b="0" i="0" dirty="0">
                <a:solidFill>
                  <a:srgbClr val="24292E"/>
                </a:solidFill>
                <a:effectLst/>
                <a:latin typeface="-apple-system"/>
              </a:rPr>
              <a:t>3</a:t>
            </a:r>
            <a:r>
              <a:rPr lang="zh-CN" altLang="en-US" b="0" i="0" dirty="0">
                <a:solidFill>
                  <a:srgbClr val="24292E"/>
                </a:solidFill>
                <a:effectLst/>
                <a:latin typeface="-apple-system"/>
              </a:rPr>
              <a:t>种；负向情绪细分为：抱怨、愤怒、厌恶、恐惧、悲伤</a:t>
            </a:r>
            <a:r>
              <a:rPr lang="en-US" altLang="zh-CN" b="0" i="0" dirty="0">
                <a:solidFill>
                  <a:srgbClr val="24292E"/>
                </a:solidFill>
                <a:effectLst/>
                <a:latin typeface="-apple-system"/>
              </a:rPr>
              <a:t>5</a:t>
            </a:r>
            <a:r>
              <a:rPr lang="zh-CN" altLang="en-US" b="0" i="0" dirty="0">
                <a:solidFill>
                  <a:srgbClr val="24292E"/>
                </a:solidFill>
                <a:effectLst/>
                <a:latin typeface="-apple-system"/>
              </a:rPr>
              <a:t>种 。</a:t>
            </a:r>
            <a:br>
              <a:rPr lang="zh-CN" altLang="en-US" dirty="0"/>
            </a:br>
            <a:endParaRPr lang="zh-CN" altLang="en-US" dirty="0"/>
          </a:p>
        </p:txBody>
      </p:sp>
      <p:pic>
        <p:nvPicPr>
          <p:cNvPr id="21" name="P17">
            <a:hlinkClick r:id="" action="ppaction://media"/>
            <a:extLst>
              <a:ext uri="{FF2B5EF4-FFF2-40B4-BE49-F238E27FC236}">
                <a16:creationId xmlns:a16="http://schemas.microsoft.com/office/drawing/2014/main" id="{2ED6B323-58FF-4547-8F54-46394161CA3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42459" y="5885179"/>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4198738307"/>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left)">
                                      <p:cBhvr>
                                        <p:cTn id="12" dur="500"/>
                                        <p:tgtEl>
                                          <p:spTgt spid="15"/>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ppt_x</p:attrName>
                                        </p:attrNameLst>
                                      </p:cBhvr>
                                      <p:tavLst>
                                        <p:tav tm="0">
                                          <p:val>
                                            <p:strVal val="#ppt_x-#ppt_w*1.125000"/>
                                          </p:val>
                                        </p:tav>
                                        <p:tav tm="100000">
                                          <p:val>
                                            <p:strVal val="#ppt_x"/>
                                          </p:val>
                                        </p:tav>
                                      </p:tavLst>
                                    </p:anim>
                                    <p:animEffect transition="in" filter="wipe(right)">
                                      <p:cBhvr>
                                        <p:cTn id="17" dur="500"/>
                                        <p:tgtEl>
                                          <p:spTgt spid="16"/>
                                        </p:tgtEl>
                                      </p:cBhvr>
                                    </p:animEffect>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ppt_x</p:attrName>
                                        </p:attrNameLst>
                                      </p:cBhvr>
                                      <p:tavLst>
                                        <p:tav tm="0">
                                          <p:val>
                                            <p:strVal val="#ppt_x+#ppt_w*1.125000"/>
                                          </p:val>
                                        </p:tav>
                                        <p:tav tm="100000">
                                          <p:val>
                                            <p:strVal val="#ppt_x"/>
                                          </p:val>
                                        </p:tav>
                                      </p:tavLst>
                                    </p:anim>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383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6DB603A5-CAE8-4230-944E-DDB907C46D5E}"/>
              </a:ext>
            </a:extLst>
          </p:cNvPr>
          <p:cNvSpPr txBox="1"/>
          <p:nvPr/>
        </p:nvSpPr>
        <p:spPr>
          <a:xfrm>
            <a:off x="685514" y="356446"/>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1.</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人工智能概率性与用户痛点</a:t>
            </a:r>
          </a:p>
        </p:txBody>
      </p:sp>
      <p:sp>
        <p:nvSpPr>
          <p:cNvPr id="4" name="文本框 3">
            <a:extLst>
              <a:ext uri="{FF2B5EF4-FFF2-40B4-BE49-F238E27FC236}">
                <a16:creationId xmlns:a16="http://schemas.microsoft.com/office/drawing/2014/main" id="{477AECC1-3914-434B-BC3F-4C93AA63CB3D}"/>
              </a:ext>
            </a:extLst>
          </p:cNvPr>
          <p:cNvSpPr txBox="1"/>
          <p:nvPr/>
        </p:nvSpPr>
        <p:spPr>
          <a:xfrm>
            <a:off x="744186" y="1322508"/>
            <a:ext cx="3489821" cy="369332"/>
          </a:xfrm>
          <a:prstGeom prst="rect">
            <a:avLst/>
          </a:prstGeom>
          <a:noFill/>
        </p:spPr>
        <p:txBody>
          <a:bodyPr wrap="square" rtlCol="0">
            <a:spAutoFit/>
          </a:bodyPr>
          <a:lstStyle/>
          <a:p>
            <a:r>
              <a:rPr lang="zh-CN" altLang="en-US" dirty="0"/>
              <a:t>文本情绪识别</a:t>
            </a:r>
            <a:r>
              <a:rPr lang="en-US" altLang="zh-CN" dirty="0"/>
              <a:t>-</a:t>
            </a:r>
            <a:r>
              <a:rPr lang="zh-CN" altLang="en-US" dirty="0"/>
              <a:t>情绪分类说明</a:t>
            </a:r>
          </a:p>
        </p:txBody>
      </p:sp>
      <p:pic>
        <p:nvPicPr>
          <p:cNvPr id="6" name="图片 5">
            <a:extLst>
              <a:ext uri="{FF2B5EF4-FFF2-40B4-BE49-F238E27FC236}">
                <a16:creationId xmlns:a16="http://schemas.microsoft.com/office/drawing/2014/main" id="{01541AF2-4D2B-400A-BE02-90939605B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78" y="2411681"/>
            <a:ext cx="3265649" cy="3065591"/>
          </a:xfrm>
          <a:prstGeom prst="rect">
            <a:avLst/>
          </a:prstGeom>
        </p:spPr>
      </p:pic>
      <p:sp>
        <p:nvSpPr>
          <p:cNvPr id="8" name="矩形 7">
            <a:extLst>
              <a:ext uri="{FF2B5EF4-FFF2-40B4-BE49-F238E27FC236}">
                <a16:creationId xmlns:a16="http://schemas.microsoft.com/office/drawing/2014/main" id="{BC93BD16-8B78-4883-A3BA-3BA48D9A5B46}"/>
              </a:ext>
            </a:extLst>
          </p:cNvPr>
          <p:cNvSpPr/>
          <p:nvPr/>
        </p:nvSpPr>
        <p:spPr>
          <a:xfrm>
            <a:off x="5800441" y="1245022"/>
            <a:ext cx="5549862" cy="923330"/>
          </a:xfrm>
          <a:prstGeom prst="rect">
            <a:avLst/>
          </a:prstGeom>
        </p:spPr>
        <p:txBody>
          <a:bodyPr wrap="square">
            <a:spAutoFit/>
          </a:bodyPr>
          <a:lstStyle/>
          <a:p>
            <a:r>
              <a:rPr lang="zh-CN" altLang="en-US" b="0" i="0" dirty="0">
                <a:solidFill>
                  <a:srgbClr val="24292E"/>
                </a:solidFill>
                <a:effectLst/>
                <a:latin typeface="-apple-system"/>
              </a:rPr>
              <a:t>概率性：文本中需要给出明显的形容词，才能帮助情绪识别的细化。而语言中的隐藏情绪不能被有效识别。如下图：</a:t>
            </a:r>
            <a:endParaRPr lang="zh-CN" altLang="en-US" dirty="0"/>
          </a:p>
        </p:txBody>
      </p:sp>
      <p:pic>
        <p:nvPicPr>
          <p:cNvPr id="10" name="图片 9">
            <a:extLst>
              <a:ext uri="{FF2B5EF4-FFF2-40B4-BE49-F238E27FC236}">
                <a16:creationId xmlns:a16="http://schemas.microsoft.com/office/drawing/2014/main" id="{D5314F6E-1F25-4F79-9BC6-46C021993B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3490" y="2411680"/>
            <a:ext cx="3673134" cy="2834953"/>
          </a:xfrm>
          <a:prstGeom prst="rect">
            <a:avLst/>
          </a:prstGeom>
        </p:spPr>
      </p:pic>
      <p:pic>
        <p:nvPicPr>
          <p:cNvPr id="12" name="图片 11">
            <a:extLst>
              <a:ext uri="{FF2B5EF4-FFF2-40B4-BE49-F238E27FC236}">
                <a16:creationId xmlns:a16="http://schemas.microsoft.com/office/drawing/2014/main" id="{47359E7C-3123-4BD9-9ABE-1751EC9EC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153" y="2411680"/>
            <a:ext cx="3549631" cy="2804997"/>
          </a:xfrm>
          <a:prstGeom prst="rect">
            <a:avLst/>
          </a:prstGeom>
        </p:spPr>
      </p:pic>
      <p:cxnSp>
        <p:nvCxnSpPr>
          <p:cNvPr id="14" name="直接连接符 13">
            <a:extLst>
              <a:ext uri="{FF2B5EF4-FFF2-40B4-BE49-F238E27FC236}">
                <a16:creationId xmlns:a16="http://schemas.microsoft.com/office/drawing/2014/main" id="{537C020C-5B8F-4C46-B57D-FC2568B6DFCD}"/>
              </a:ext>
            </a:extLst>
          </p:cNvPr>
          <p:cNvCxnSpPr>
            <a:cxnSpLocks/>
          </p:cNvCxnSpPr>
          <p:nvPr/>
        </p:nvCxnSpPr>
        <p:spPr>
          <a:xfrm>
            <a:off x="4102217" y="1691840"/>
            <a:ext cx="0" cy="4079786"/>
          </a:xfrm>
          <a:prstGeom prst="line">
            <a:avLst/>
          </a:prstGeom>
        </p:spPr>
        <p:style>
          <a:lnRef idx="3">
            <a:schemeClr val="accent1"/>
          </a:lnRef>
          <a:fillRef idx="0">
            <a:schemeClr val="accent1"/>
          </a:fillRef>
          <a:effectRef idx="2">
            <a:schemeClr val="accent1"/>
          </a:effectRef>
          <a:fontRef idx="minor">
            <a:schemeClr val="tx1"/>
          </a:fontRef>
        </p:style>
      </p:cxnSp>
      <p:sp>
        <p:nvSpPr>
          <p:cNvPr id="17" name="矩形 16">
            <a:extLst>
              <a:ext uri="{FF2B5EF4-FFF2-40B4-BE49-F238E27FC236}">
                <a16:creationId xmlns:a16="http://schemas.microsoft.com/office/drawing/2014/main" id="{84A69B75-18AE-43AD-958D-2652AF7E9231}"/>
              </a:ext>
            </a:extLst>
          </p:cNvPr>
          <p:cNvSpPr/>
          <p:nvPr/>
        </p:nvSpPr>
        <p:spPr>
          <a:xfrm>
            <a:off x="8313489" y="5716417"/>
            <a:ext cx="3724096" cy="307777"/>
          </a:xfrm>
          <a:prstGeom prst="rect">
            <a:avLst/>
          </a:prstGeom>
        </p:spPr>
        <p:txBody>
          <a:bodyPr wrap="none">
            <a:spAutoFit/>
          </a:bodyPr>
          <a:lstStyle/>
          <a:p>
            <a:r>
              <a:rPr lang="zh-CN" altLang="en-US" sz="1400" dirty="0">
                <a:solidFill>
                  <a:srgbClr val="24292E"/>
                </a:solidFill>
                <a:latin typeface="-apple-system"/>
              </a:rPr>
              <a:t>出现了“累”这个关键词，识别得出情绪是疲惫</a:t>
            </a:r>
            <a:endParaRPr lang="zh-CN" altLang="en-US" sz="1400" dirty="0"/>
          </a:p>
        </p:txBody>
      </p:sp>
      <p:sp>
        <p:nvSpPr>
          <p:cNvPr id="18" name="矩形 17">
            <a:extLst>
              <a:ext uri="{FF2B5EF4-FFF2-40B4-BE49-F238E27FC236}">
                <a16:creationId xmlns:a16="http://schemas.microsoft.com/office/drawing/2014/main" id="{06E190CE-DD05-47A7-AAB8-1E5B9401CA9C}"/>
              </a:ext>
            </a:extLst>
          </p:cNvPr>
          <p:cNvSpPr/>
          <p:nvPr/>
        </p:nvSpPr>
        <p:spPr>
          <a:xfrm>
            <a:off x="4601786" y="5716417"/>
            <a:ext cx="3595856" cy="307777"/>
          </a:xfrm>
          <a:prstGeom prst="rect">
            <a:avLst/>
          </a:prstGeom>
        </p:spPr>
        <p:txBody>
          <a:bodyPr wrap="none">
            <a:spAutoFit/>
          </a:bodyPr>
          <a:lstStyle/>
          <a:p>
            <a:r>
              <a:rPr lang="zh-CN" altLang="en-US" sz="1400" dirty="0">
                <a:solidFill>
                  <a:srgbClr val="24292E"/>
                </a:solidFill>
                <a:latin typeface="-apple-system"/>
              </a:rPr>
              <a:t>该表达</a:t>
            </a:r>
            <a:r>
              <a:rPr lang="zh-CN" altLang="en-US" sz="1400" b="0" i="0" u="none" strike="noStrike" dirty="0">
                <a:solidFill>
                  <a:srgbClr val="24292E"/>
                </a:solidFill>
                <a:effectLst/>
                <a:latin typeface="-apple-system"/>
              </a:rPr>
              <a:t>并没有识别出语境下的隐喻的可能性</a:t>
            </a:r>
            <a:endParaRPr lang="zh-CN" altLang="en-US" sz="1400" dirty="0"/>
          </a:p>
        </p:txBody>
      </p:sp>
      <p:pic>
        <p:nvPicPr>
          <p:cNvPr id="19" name="P18">
            <a:hlinkClick r:id="" action="ppaction://media"/>
            <a:extLst>
              <a:ext uri="{FF2B5EF4-FFF2-40B4-BE49-F238E27FC236}">
                <a16:creationId xmlns:a16="http://schemas.microsoft.com/office/drawing/2014/main" id="{E6DBB753-D817-46C7-AE94-96EA23BB78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00504" y="6131637"/>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26235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6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6DB603A5-CAE8-4230-944E-DDB907C46D5E}"/>
              </a:ext>
            </a:extLst>
          </p:cNvPr>
          <p:cNvSpPr txBox="1"/>
          <p:nvPr/>
        </p:nvSpPr>
        <p:spPr>
          <a:xfrm>
            <a:off x="685514" y="356446"/>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2.API</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输入输出</a:t>
            </a:r>
          </a:p>
        </p:txBody>
      </p:sp>
      <p:pic>
        <p:nvPicPr>
          <p:cNvPr id="5" name="图片 4">
            <a:extLst>
              <a:ext uri="{FF2B5EF4-FFF2-40B4-BE49-F238E27FC236}">
                <a16:creationId xmlns:a16="http://schemas.microsoft.com/office/drawing/2014/main" id="{98E7B57F-E322-422A-9B1C-8498351D4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335" y="971999"/>
            <a:ext cx="4402738" cy="3728785"/>
          </a:xfrm>
          <a:prstGeom prst="rect">
            <a:avLst/>
          </a:prstGeom>
        </p:spPr>
      </p:pic>
      <p:pic>
        <p:nvPicPr>
          <p:cNvPr id="9" name="图片 8">
            <a:extLst>
              <a:ext uri="{FF2B5EF4-FFF2-40B4-BE49-F238E27FC236}">
                <a16:creationId xmlns:a16="http://schemas.microsoft.com/office/drawing/2014/main" id="{264CDC7E-D326-4E15-989A-78CCF10B7C5B}"/>
              </a:ext>
            </a:extLst>
          </p:cNvPr>
          <p:cNvPicPr>
            <a:picLocks noChangeAspect="1"/>
          </p:cNvPicPr>
          <p:nvPr/>
        </p:nvPicPr>
        <p:blipFill rotWithShape="1">
          <a:blip r:embed="rId5">
            <a:extLst>
              <a:ext uri="{28A0092B-C50C-407E-A947-70E740481C1C}">
                <a14:useLocalDpi xmlns:a14="http://schemas.microsoft.com/office/drawing/2010/main" val="0"/>
              </a:ext>
            </a:extLst>
          </a:blip>
          <a:srcRect r="3296"/>
          <a:stretch/>
        </p:blipFill>
        <p:spPr>
          <a:xfrm>
            <a:off x="1095335" y="4704030"/>
            <a:ext cx="4402737" cy="1865331"/>
          </a:xfrm>
          <a:prstGeom prst="rect">
            <a:avLst/>
          </a:prstGeom>
        </p:spPr>
      </p:pic>
      <p:pic>
        <p:nvPicPr>
          <p:cNvPr id="13" name="图片 12">
            <a:extLst>
              <a:ext uri="{FF2B5EF4-FFF2-40B4-BE49-F238E27FC236}">
                <a16:creationId xmlns:a16="http://schemas.microsoft.com/office/drawing/2014/main" id="{0861E23D-BB89-4A97-A7EA-746B0581A7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579" y="76201"/>
            <a:ext cx="4337108" cy="5161177"/>
          </a:xfrm>
          <a:prstGeom prst="rect">
            <a:avLst/>
          </a:prstGeom>
        </p:spPr>
      </p:pic>
      <p:pic>
        <p:nvPicPr>
          <p:cNvPr id="16" name="图片 15">
            <a:extLst>
              <a:ext uri="{FF2B5EF4-FFF2-40B4-BE49-F238E27FC236}">
                <a16:creationId xmlns:a16="http://schemas.microsoft.com/office/drawing/2014/main" id="{875FC936-7F1B-486D-B1E0-7CE8B6B7C7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3277" y="5153488"/>
            <a:ext cx="2101881" cy="467817"/>
          </a:xfrm>
          <a:prstGeom prst="rect">
            <a:avLst/>
          </a:prstGeom>
        </p:spPr>
      </p:pic>
      <p:sp>
        <p:nvSpPr>
          <p:cNvPr id="20" name="文本框 19">
            <a:extLst>
              <a:ext uri="{FF2B5EF4-FFF2-40B4-BE49-F238E27FC236}">
                <a16:creationId xmlns:a16="http://schemas.microsoft.com/office/drawing/2014/main" id="{0C3960FE-0A02-4BC9-A4C7-0AF12E701828}"/>
              </a:ext>
            </a:extLst>
          </p:cNvPr>
          <p:cNvSpPr txBox="1"/>
          <p:nvPr/>
        </p:nvSpPr>
        <p:spPr>
          <a:xfrm>
            <a:off x="6463276" y="5621305"/>
            <a:ext cx="5217952" cy="1015663"/>
          </a:xfrm>
          <a:prstGeom prst="rect">
            <a:avLst/>
          </a:prstGeom>
          <a:solidFill>
            <a:schemeClr val="bg1">
              <a:lumMod val="95000"/>
            </a:schemeClr>
          </a:solidFill>
        </p:spPr>
        <p:txBody>
          <a:bodyPr wrap="square" rtlCol="0">
            <a:spAutoFit/>
          </a:bodyPr>
          <a:lstStyle/>
          <a:p>
            <a:r>
              <a:rPr lang="en-US" altLang="zh-CN" sz="1200" dirty="0"/>
              <a:t>{'</a:t>
            </a:r>
            <a:r>
              <a:rPr lang="en-US" altLang="zh-CN" sz="1200" dirty="0" err="1"/>
              <a:t>log_id</a:t>
            </a:r>
            <a:r>
              <a:rPr lang="en-US" altLang="zh-CN" sz="1200" dirty="0"/>
              <a:t>': 8567920447474187651, 'text': '</a:t>
            </a:r>
            <a:r>
              <a:rPr lang="zh-CN" altLang="en-US" sz="1200" dirty="0"/>
              <a:t>本来今天高高兴兴</a:t>
            </a:r>
            <a:r>
              <a:rPr lang="en-US" altLang="zh-CN" sz="1200" dirty="0"/>
              <a:t>', 'items': [{'subitems': [{'prob': 0.501008, 'label': 'happy'}], 'replies': ['</a:t>
            </a:r>
            <a:r>
              <a:rPr lang="zh-CN" altLang="en-US" sz="1200" dirty="0"/>
              <a:t>笑一笑十年少</a:t>
            </a:r>
            <a:r>
              <a:rPr lang="en-US" altLang="zh-CN" sz="1200" dirty="0"/>
              <a:t>'], 'prob': 0.501008, 'label': 'optimistic'}, {'subitems': [], 'replies': [], 'prob': 0.49872, 'label': 'neutral'}, {'subitems': [], 'replies': [], 'prob': 0.000272128, 'label': 'pessimistic'}]}</a:t>
            </a:r>
            <a:endParaRPr lang="zh-CN" altLang="en-US" sz="1200" dirty="0"/>
          </a:p>
        </p:txBody>
      </p:sp>
      <p:pic>
        <p:nvPicPr>
          <p:cNvPr id="21" name="已录下的声音">
            <a:hlinkClick r:id="" action="ppaction://media"/>
            <a:extLst>
              <a:ext uri="{FF2B5EF4-FFF2-40B4-BE49-F238E27FC236}">
                <a16:creationId xmlns:a16="http://schemas.microsoft.com/office/drawing/2014/main" id="{2B6D6BF9-8565-4A19-BCC0-4301E13B7AA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9052" y="6014191"/>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35505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3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5C70D-8BDE-4211-81DF-48D8B238A51E}"/>
              </a:ext>
            </a:extLst>
          </p:cNvPr>
          <p:cNvSpPr>
            <a:spLocks noGrp="1"/>
          </p:cNvSpPr>
          <p:nvPr>
            <p:ph type="title"/>
          </p:nvPr>
        </p:nvSpPr>
        <p:spPr>
          <a:xfrm>
            <a:off x="523009" y="1342751"/>
            <a:ext cx="11145982" cy="1325563"/>
          </a:xfrm>
        </p:spPr>
        <p:txBody>
          <a:bodyPr>
            <a:noAutofit/>
          </a:bodyPr>
          <a:lstStyle/>
          <a:p>
            <a:r>
              <a:rPr lang="en-US" altLang="zh-CN" sz="5000" b="1" dirty="0">
                <a:solidFill>
                  <a:schemeClr val="accent1"/>
                </a:solidFill>
                <a:latin typeface="黑体" panose="02010609060101010101" pitchFamily="49" charset="-122"/>
                <a:ea typeface="黑体" panose="02010609060101010101" pitchFamily="49" charset="-122"/>
                <a:hlinkClick r:id="rId4">
                  <a:extLst>
                    <a:ext uri="{A12FA001-AC4F-418D-AE19-62706E023703}">
                      <ahyp:hlinkClr xmlns:ahyp="http://schemas.microsoft.com/office/drawing/2018/hyperlinkcolor" val="tx"/>
                    </a:ext>
                  </a:extLst>
                </a:hlinkClick>
              </a:rPr>
              <a:t>2019</a:t>
            </a:r>
            <a:r>
              <a:rPr lang="zh-CN" altLang="en-US" sz="5000" b="1" dirty="0">
                <a:solidFill>
                  <a:schemeClr val="accent1"/>
                </a:solidFill>
                <a:latin typeface="黑体" panose="02010609060101010101" pitchFamily="49" charset="-122"/>
                <a:ea typeface="黑体" panose="02010609060101010101" pitchFamily="49" charset="-122"/>
                <a:hlinkClick r:id="rId4">
                  <a:extLst>
                    <a:ext uri="{A12FA001-AC4F-418D-AE19-62706E023703}">
                      <ahyp:hlinkClr xmlns:ahyp="http://schemas.microsoft.com/office/drawing/2018/hyperlinkcolor" val="tx"/>
                    </a:ext>
                  </a:extLst>
                </a:hlinkClick>
              </a:rPr>
              <a:t>年中国智能音箱市场前景研究报告</a:t>
            </a:r>
            <a:endParaRPr lang="zh-CN" altLang="en-US" sz="5000" b="1" dirty="0">
              <a:solidFill>
                <a:schemeClr val="accent1"/>
              </a:solidFill>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E7329655-0FE9-448E-B215-28FCF7A43B9A}"/>
              </a:ext>
            </a:extLst>
          </p:cNvPr>
          <p:cNvSpPr txBox="1"/>
          <p:nvPr/>
        </p:nvSpPr>
        <p:spPr>
          <a:xfrm>
            <a:off x="785959" y="570287"/>
            <a:ext cx="3616037" cy="600164"/>
          </a:xfrm>
          <a:prstGeom prst="rect">
            <a:avLst/>
          </a:prstGeom>
          <a:noFill/>
        </p:spPr>
        <p:txBody>
          <a:bodyPr wrap="square" rtlCol="0">
            <a:spAutoFit/>
          </a:bodyPr>
          <a:lstStyle/>
          <a:p>
            <a:r>
              <a:rPr lang="zh-CN" altLang="en-US" sz="3300" b="1" dirty="0">
                <a:latin typeface="黑体" panose="02010609060101010101" pitchFamily="49" charset="-122"/>
                <a:ea typeface="黑体" panose="02010609060101010101" pitchFamily="49" charset="-122"/>
              </a:rPr>
              <a:t>背景阅读</a:t>
            </a:r>
            <a:r>
              <a:rPr lang="en-US" altLang="zh-CN" sz="3300" b="1" dirty="0">
                <a:latin typeface="黑体" panose="02010609060101010101" pitchFamily="49" charset="-122"/>
                <a:ea typeface="黑体" panose="02010609060101010101" pitchFamily="49" charset="-122"/>
              </a:rPr>
              <a:t>:</a:t>
            </a:r>
            <a:endParaRPr lang="zh-CN" altLang="en-US" sz="3300" b="1" dirty="0">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C22AA416-5368-4C21-A3C8-C73E3489EBE0}"/>
              </a:ext>
            </a:extLst>
          </p:cNvPr>
          <p:cNvSpPr txBox="1"/>
          <p:nvPr/>
        </p:nvSpPr>
        <p:spPr>
          <a:xfrm>
            <a:off x="855678" y="2840615"/>
            <a:ext cx="10613662" cy="3447098"/>
          </a:xfrm>
          <a:prstGeom prst="rect">
            <a:avLst/>
          </a:prstGeom>
          <a:noFill/>
        </p:spPr>
        <p:txBody>
          <a:bodyPr wrap="square" rtlCol="0">
            <a:spAutoFit/>
          </a:bodyPr>
          <a:lstStyle/>
          <a:p>
            <a:r>
              <a:rPr lang="zh-CN" altLang="en-US" sz="2300" dirty="0">
                <a:latin typeface="黑体" panose="02010609060101010101" pitchFamily="49" charset="-122"/>
                <a:ea typeface="黑体" panose="02010609060101010101" pitchFamily="49" charset="-122"/>
              </a:rPr>
              <a:t>文章重点</a:t>
            </a:r>
            <a:r>
              <a:rPr lang="en-US" altLang="zh-CN" sz="2300" dirty="0">
                <a:latin typeface="黑体" panose="02010609060101010101" pitchFamily="49" charset="-122"/>
                <a:ea typeface="黑体" panose="02010609060101010101" pitchFamily="49" charset="-122"/>
              </a:rPr>
              <a:t>:</a:t>
            </a:r>
          </a:p>
          <a:p>
            <a:r>
              <a:rPr lang="en-US" altLang="zh-CN" sz="23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市场需求大，前景好。</a:t>
            </a:r>
            <a:endParaRPr lang="en-US" altLang="zh-CN" sz="2200" dirty="0">
              <a:latin typeface="黑体" panose="02010609060101010101" pitchFamily="49" charset="-122"/>
              <a:ea typeface="黑体" panose="02010609060101010101" pitchFamily="49" charset="-122"/>
            </a:endParaRPr>
          </a:p>
          <a:p>
            <a:r>
              <a:rPr lang="zh-CN" altLang="en-US" dirty="0"/>
              <a:t>智能音箱的爆发是在消费升级的背景下，人们对美好家庭生活的需求和科技进步的碰撞。智能音箱的音乐、交互和家居属性促使其成为切入点。数据显示，去年我国智能音箱市场份额占全球市场总份额的</a:t>
            </a:r>
            <a:r>
              <a:rPr lang="en-US" altLang="zh-CN" dirty="0"/>
              <a:t>10%</a:t>
            </a:r>
            <a:r>
              <a:rPr lang="zh-CN" altLang="en-US" dirty="0"/>
              <a:t>，成为全球第二大智能音箱市场。</a:t>
            </a:r>
            <a:r>
              <a:rPr lang="en-US" altLang="zh-CN" dirty="0"/>
              <a:t>2019</a:t>
            </a:r>
            <a:r>
              <a:rPr lang="zh-CN" altLang="en-US" dirty="0"/>
              <a:t>年中国智能音箱市场规模将超</a:t>
            </a:r>
            <a:r>
              <a:rPr lang="en-US" altLang="zh-CN" dirty="0"/>
              <a:t>6</a:t>
            </a:r>
            <a:r>
              <a:rPr lang="zh-CN" altLang="en-US" dirty="0"/>
              <a:t>亿元；预计到</a:t>
            </a:r>
            <a:r>
              <a:rPr lang="en-US" altLang="zh-CN" dirty="0"/>
              <a:t>2020</a:t>
            </a:r>
            <a:r>
              <a:rPr lang="zh-CN" altLang="en-US" dirty="0"/>
              <a:t>年，智能音箱销售规模将超过</a:t>
            </a:r>
            <a:r>
              <a:rPr lang="en-US" altLang="zh-CN" dirty="0"/>
              <a:t>10</a:t>
            </a:r>
            <a:r>
              <a:rPr lang="zh-CN" altLang="en-US" dirty="0"/>
              <a:t>亿元。随着智能家居的推广，中国智能音箱行业有望迎来爆发式增长。</a:t>
            </a:r>
            <a:endParaRPr lang="en-US" altLang="zh-CN" sz="2300" dirty="0">
              <a:latin typeface="黑体" panose="02010609060101010101" pitchFamily="49" charset="-122"/>
              <a:ea typeface="黑体" panose="02010609060101010101" pitchFamily="49" charset="-122"/>
            </a:endParaRPr>
          </a:p>
          <a:p>
            <a:r>
              <a:rPr lang="en-US" altLang="zh-CN" sz="2300" dirty="0">
                <a:latin typeface="黑体" panose="02010609060101010101" pitchFamily="49" charset="-122"/>
                <a:ea typeface="黑体" panose="02010609060101010101" pitchFamily="49" charset="-122"/>
              </a:rPr>
              <a:t>2.</a:t>
            </a:r>
            <a:r>
              <a:rPr lang="zh-CN" altLang="en-US" sz="2200" dirty="0">
                <a:latin typeface="黑体" panose="02010609060101010101" pitchFamily="49" charset="-122"/>
                <a:ea typeface="黑体" panose="02010609060101010101" pitchFamily="49" charset="-122"/>
              </a:rPr>
              <a:t>智能音箱是在传统音箱基础上增加智能化的功能，主要体现在两方面</a:t>
            </a:r>
            <a:r>
              <a:rPr lang="en-US" altLang="zh-CN" sz="2200" dirty="0">
                <a:latin typeface="黑体" panose="02010609060101010101" pitchFamily="49" charset="-122"/>
                <a:ea typeface="黑体" panose="02010609060101010101" pitchFamily="49" charset="-122"/>
              </a:rPr>
              <a:t>:</a:t>
            </a:r>
          </a:p>
          <a:p>
            <a:r>
              <a:rPr lang="en-US" altLang="zh-CN" dirty="0"/>
              <a:t>a.</a:t>
            </a:r>
            <a:r>
              <a:rPr lang="zh-CN" altLang="en-US" dirty="0"/>
              <a:t>技术上具备</a:t>
            </a:r>
            <a:r>
              <a:rPr lang="en-US" altLang="zh-CN" dirty="0" err="1"/>
              <a:t>WiFi</a:t>
            </a:r>
            <a:r>
              <a:rPr lang="zh-CN" altLang="en-US" dirty="0"/>
              <a:t>连接功能，且可进行语音交互</a:t>
            </a:r>
            <a:r>
              <a:rPr lang="en-US" altLang="zh-CN" dirty="0"/>
              <a:t>.</a:t>
            </a:r>
          </a:p>
          <a:p>
            <a:r>
              <a:rPr lang="en-US" altLang="zh-CN" dirty="0"/>
              <a:t>b.</a:t>
            </a:r>
            <a:r>
              <a:rPr lang="zh-CN" altLang="en-US" dirty="0"/>
              <a:t>功能上，可提供音乐、有声读物等内容服务、信息查询、外卖等互联网服务以及场景化智能家居控制能力。</a:t>
            </a:r>
            <a:endParaRPr lang="en-US" altLang="zh-CN" dirty="0"/>
          </a:p>
          <a:p>
            <a:endParaRPr lang="zh-CN" altLang="en-US" sz="2300" dirty="0">
              <a:latin typeface="黑体" panose="02010609060101010101" pitchFamily="49" charset="-122"/>
              <a:ea typeface="黑体" panose="02010609060101010101" pitchFamily="49" charset="-122"/>
            </a:endParaRPr>
          </a:p>
        </p:txBody>
      </p:sp>
      <p:pic>
        <p:nvPicPr>
          <p:cNvPr id="7" name="P2">
            <a:hlinkClick r:id="" action="ppaction://media"/>
            <a:extLst>
              <a:ext uri="{FF2B5EF4-FFF2-40B4-BE49-F238E27FC236}">
                <a16:creationId xmlns:a16="http://schemas.microsoft.com/office/drawing/2014/main" id="{29E6E863-D972-42AE-AF51-F1C4417D70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8315" y="6103894"/>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60824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6DB603A5-CAE8-4230-944E-DDB907C46D5E}"/>
              </a:ext>
            </a:extLst>
          </p:cNvPr>
          <p:cNvSpPr txBox="1"/>
          <p:nvPr/>
        </p:nvSpPr>
        <p:spPr>
          <a:xfrm>
            <a:off x="685514" y="356446"/>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3.</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使用分析比较</a:t>
            </a:r>
          </a:p>
        </p:txBody>
      </p:sp>
      <p:sp>
        <p:nvSpPr>
          <p:cNvPr id="3" name="矩形 2">
            <a:extLst>
              <a:ext uri="{FF2B5EF4-FFF2-40B4-BE49-F238E27FC236}">
                <a16:creationId xmlns:a16="http://schemas.microsoft.com/office/drawing/2014/main" id="{42F0E62E-78BF-4CC9-96C7-0B345217700F}"/>
              </a:ext>
            </a:extLst>
          </p:cNvPr>
          <p:cNvSpPr/>
          <p:nvPr/>
        </p:nvSpPr>
        <p:spPr>
          <a:xfrm>
            <a:off x="2119899" y="2283952"/>
            <a:ext cx="9124426" cy="2677656"/>
          </a:xfrm>
          <a:prstGeom prst="rect">
            <a:avLst/>
          </a:prstGeom>
        </p:spPr>
        <p:txBody>
          <a:bodyPr wrap="square">
            <a:spAutoFit/>
          </a:bodyPr>
          <a:lstStyle/>
          <a:p>
            <a:r>
              <a:rPr lang="en-US" altLang="zh-CN" sz="2400" b="0" i="0" u="none" strike="noStrike" dirty="0">
                <a:solidFill>
                  <a:srgbClr val="24292E"/>
                </a:solidFill>
                <a:effectLst/>
                <a:latin typeface="-apple-system"/>
              </a:rPr>
              <a:t>1.</a:t>
            </a:r>
            <a:r>
              <a:rPr lang="zh-CN" altLang="en-US" sz="2400" b="0" i="0" u="none" strike="noStrike" dirty="0">
                <a:solidFill>
                  <a:srgbClr val="24292E"/>
                </a:solidFill>
                <a:effectLst/>
                <a:latin typeface="-apple-system"/>
              </a:rPr>
              <a:t>百度语音</a:t>
            </a:r>
            <a:r>
              <a:rPr lang="en-US" altLang="zh-CN" sz="2400" b="0" i="0" u="none" strike="noStrike" dirty="0">
                <a:solidFill>
                  <a:srgbClr val="24292E"/>
                </a:solidFill>
                <a:effectLst/>
                <a:latin typeface="-apple-system"/>
              </a:rPr>
              <a:t>API</a:t>
            </a:r>
            <a:r>
              <a:rPr lang="zh-CN" altLang="en-US" sz="2400" b="0" i="0" u="none" strike="noStrike" dirty="0">
                <a:solidFill>
                  <a:srgbClr val="24292E"/>
                </a:solidFill>
                <a:effectLst/>
                <a:latin typeface="-apple-system"/>
              </a:rPr>
              <a:t>能够摆脱生僻字和拼音障碍，将所输入文字，直接用语音的方式输入，并且有着百度输入法和魅族输入法的合作案例。</a:t>
            </a:r>
          </a:p>
          <a:p>
            <a:r>
              <a:rPr lang="en-US" altLang="zh-CN" sz="2400" b="0" i="0" u="none" strike="noStrike" dirty="0">
                <a:solidFill>
                  <a:srgbClr val="24292E"/>
                </a:solidFill>
                <a:effectLst/>
                <a:latin typeface="-apple-system"/>
              </a:rPr>
              <a:t>2.</a:t>
            </a:r>
            <a:r>
              <a:rPr lang="zh-CN" altLang="en-US" sz="2400" b="0" i="0" u="none" strike="noStrike" dirty="0">
                <a:solidFill>
                  <a:srgbClr val="24292E"/>
                </a:solidFill>
                <a:effectLst/>
                <a:latin typeface="-apple-system"/>
              </a:rPr>
              <a:t>讯飞语音</a:t>
            </a:r>
            <a:r>
              <a:rPr lang="en-US" altLang="zh-CN" sz="2400" b="0" i="0" u="none" strike="noStrike" dirty="0">
                <a:solidFill>
                  <a:srgbClr val="24292E"/>
                </a:solidFill>
                <a:effectLst/>
                <a:latin typeface="-apple-system"/>
              </a:rPr>
              <a:t>API</a:t>
            </a:r>
            <a:r>
              <a:rPr lang="zh-CN" altLang="en-US" sz="2400" b="0" i="0" u="none" strike="noStrike" dirty="0">
                <a:solidFill>
                  <a:srgbClr val="24292E"/>
                </a:solidFill>
                <a:effectLst/>
                <a:latin typeface="-apple-system"/>
              </a:rPr>
              <a:t>有着连续短语音转文字服务；支持方言语音输入。</a:t>
            </a:r>
            <a:endParaRPr lang="en-US" altLang="zh-CN" sz="2400" b="0" i="0" u="none" strike="noStrike" dirty="0">
              <a:solidFill>
                <a:srgbClr val="24292E"/>
              </a:solidFill>
              <a:effectLst/>
              <a:latin typeface="-apple-system"/>
            </a:endParaRPr>
          </a:p>
          <a:p>
            <a:r>
              <a:rPr lang="en-US" altLang="zh-CN" sz="2400" dirty="0">
                <a:solidFill>
                  <a:srgbClr val="24292E"/>
                </a:solidFill>
                <a:latin typeface="-apple-system"/>
              </a:rPr>
              <a:t>3.</a:t>
            </a:r>
            <a:r>
              <a:rPr lang="zh-CN" altLang="en-US" sz="2400" dirty="0">
                <a:solidFill>
                  <a:srgbClr val="24292E"/>
                </a:solidFill>
                <a:latin typeface="-apple-system"/>
              </a:rPr>
              <a:t>声纹识别讯飞（注册</a:t>
            </a:r>
            <a:r>
              <a:rPr lang="en-US" altLang="zh-CN" sz="2400" dirty="0">
                <a:solidFill>
                  <a:srgbClr val="24292E"/>
                </a:solidFill>
                <a:latin typeface="-apple-system"/>
              </a:rPr>
              <a:t>500ms,</a:t>
            </a:r>
            <a:r>
              <a:rPr lang="zh-CN" altLang="en-US" sz="2400" dirty="0">
                <a:solidFill>
                  <a:srgbClr val="24292E"/>
                </a:solidFill>
                <a:latin typeface="-apple-system"/>
              </a:rPr>
              <a:t>识别</a:t>
            </a:r>
            <a:r>
              <a:rPr lang="en-US" altLang="zh-CN" sz="2400" dirty="0">
                <a:solidFill>
                  <a:srgbClr val="24292E"/>
                </a:solidFill>
                <a:latin typeface="-apple-system"/>
              </a:rPr>
              <a:t>900ms</a:t>
            </a:r>
            <a:r>
              <a:rPr lang="zh-CN" altLang="en-US" sz="2400" dirty="0">
                <a:solidFill>
                  <a:srgbClr val="24292E"/>
                </a:solidFill>
                <a:latin typeface="-apple-system"/>
              </a:rPr>
              <a:t>）与腾讯云</a:t>
            </a:r>
            <a:r>
              <a:rPr lang="en-US" altLang="zh-CN" sz="2400" dirty="0">
                <a:solidFill>
                  <a:srgbClr val="24292E"/>
                </a:solidFill>
                <a:latin typeface="-apple-system"/>
              </a:rPr>
              <a:t>(600ms)</a:t>
            </a:r>
            <a:r>
              <a:rPr lang="zh-CN" altLang="en-US" sz="2400" dirty="0">
                <a:solidFill>
                  <a:srgbClr val="24292E"/>
                </a:solidFill>
                <a:latin typeface="-apple-system"/>
              </a:rPr>
              <a:t>响应时间更快。</a:t>
            </a:r>
            <a:endParaRPr lang="zh-CN" altLang="en-US" sz="2400" b="0" i="0" u="none" strike="noStrike" dirty="0">
              <a:solidFill>
                <a:srgbClr val="24292E"/>
              </a:solidFill>
              <a:effectLst/>
              <a:latin typeface="-apple-system"/>
            </a:endParaRPr>
          </a:p>
          <a:p>
            <a:r>
              <a:rPr lang="en-US" altLang="zh-CN" sz="2400" dirty="0">
                <a:solidFill>
                  <a:srgbClr val="24292E"/>
                </a:solidFill>
                <a:latin typeface="-apple-system"/>
              </a:rPr>
              <a:t>4</a:t>
            </a:r>
            <a:r>
              <a:rPr lang="en-US" altLang="zh-CN" sz="2400" b="0" i="0" u="none" strike="noStrike" dirty="0">
                <a:solidFill>
                  <a:srgbClr val="24292E"/>
                </a:solidFill>
                <a:effectLst/>
                <a:latin typeface="-apple-system"/>
              </a:rPr>
              <a:t>.</a:t>
            </a:r>
            <a:r>
              <a:rPr lang="zh-CN" altLang="en-US" sz="2400" b="0" i="0" u="none" strike="noStrike" dirty="0">
                <a:solidFill>
                  <a:srgbClr val="24292E"/>
                </a:solidFill>
                <a:effectLst/>
                <a:latin typeface="-apple-system"/>
              </a:rPr>
              <a:t>京东万象情绪识别</a:t>
            </a:r>
            <a:r>
              <a:rPr lang="en-US" altLang="zh-CN" sz="2400" b="0" i="0" u="none" strike="noStrike" dirty="0">
                <a:solidFill>
                  <a:srgbClr val="24292E"/>
                </a:solidFill>
                <a:effectLst/>
                <a:latin typeface="-apple-system"/>
              </a:rPr>
              <a:t>API</a:t>
            </a:r>
            <a:r>
              <a:rPr lang="zh-CN" altLang="en-US" sz="2400" b="0" i="0" u="none" strike="noStrike" dirty="0">
                <a:solidFill>
                  <a:srgbClr val="24292E"/>
                </a:solidFill>
                <a:effectLst/>
                <a:latin typeface="-apple-system"/>
              </a:rPr>
              <a:t>收取费用较百度更高，阿里情绪识别的费用在使用</a:t>
            </a:r>
            <a:r>
              <a:rPr lang="en-US" altLang="zh-CN" sz="2400" b="0" i="0" u="none" strike="noStrike" dirty="0">
                <a:solidFill>
                  <a:srgbClr val="24292E"/>
                </a:solidFill>
                <a:effectLst/>
                <a:latin typeface="-apple-system"/>
              </a:rPr>
              <a:t>200</a:t>
            </a:r>
            <a:r>
              <a:rPr lang="zh-CN" altLang="en-US" sz="2400" b="0" i="0" u="none" strike="noStrike" dirty="0">
                <a:solidFill>
                  <a:srgbClr val="24292E"/>
                </a:solidFill>
                <a:effectLst/>
                <a:latin typeface="-apple-system"/>
              </a:rPr>
              <a:t>次后价格高于百度。</a:t>
            </a:r>
            <a:endParaRPr lang="en-US" altLang="zh-CN" sz="2400" b="0" i="0" u="none" strike="noStrike" dirty="0">
              <a:solidFill>
                <a:srgbClr val="24292E"/>
              </a:solidFill>
              <a:effectLst/>
              <a:latin typeface="-apple-system"/>
            </a:endParaRPr>
          </a:p>
        </p:txBody>
      </p:sp>
      <p:pic>
        <p:nvPicPr>
          <p:cNvPr id="7" name="P20">
            <a:hlinkClick r:id="" action="ppaction://media"/>
            <a:extLst>
              <a:ext uri="{FF2B5EF4-FFF2-40B4-BE49-F238E27FC236}">
                <a16:creationId xmlns:a16="http://schemas.microsoft.com/office/drawing/2014/main" id="{6C6AD09D-E7EB-4C99-B19B-69B13B8D74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5514" y="5852224"/>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83357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1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893580ED-A687-4F2D-A84B-70035CFB27A4}"/>
              </a:ext>
            </a:extLst>
          </p:cNvPr>
          <p:cNvSpPr txBox="1"/>
          <p:nvPr/>
        </p:nvSpPr>
        <p:spPr>
          <a:xfrm>
            <a:off x="610013" y="453128"/>
            <a:ext cx="701392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4.</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使用后风险报告</a:t>
            </a:r>
            <a:endPar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a:extLst>
              <a:ext uri="{FF2B5EF4-FFF2-40B4-BE49-F238E27FC236}">
                <a16:creationId xmlns:a16="http://schemas.microsoft.com/office/drawing/2014/main" id="{B7624760-6D05-4F7C-A2F8-B6A779107827}"/>
              </a:ext>
            </a:extLst>
          </p:cNvPr>
          <p:cNvSpPr/>
          <p:nvPr/>
        </p:nvSpPr>
        <p:spPr>
          <a:xfrm>
            <a:off x="1497733" y="1876115"/>
            <a:ext cx="9751112" cy="3416320"/>
          </a:xfrm>
          <a:prstGeom prst="rect">
            <a:avLst/>
          </a:prstGeom>
        </p:spPr>
        <p:txBody>
          <a:bodyPr wrap="square">
            <a:spAutoFit/>
          </a:bodyPr>
          <a:lstStyle/>
          <a:p>
            <a:r>
              <a:rPr lang="en-US" altLang="zh-CN" sz="2400" b="1" dirty="0"/>
              <a:t>1.</a:t>
            </a:r>
            <a:r>
              <a:rPr lang="zh-CN" altLang="en-US" sz="2400" dirty="0"/>
              <a:t>语音识别、合成接口调用量无限。</a:t>
            </a:r>
            <a:r>
              <a:rPr lang="en-US" altLang="zh-CN" sz="2400" dirty="0"/>
              <a:t>QPS</a:t>
            </a:r>
            <a:r>
              <a:rPr lang="zh-CN" altLang="en-US" sz="2400" dirty="0"/>
              <a:t>识别默认为</a:t>
            </a:r>
            <a:r>
              <a:rPr lang="en-US" altLang="zh-CN" sz="2400" dirty="0"/>
              <a:t>10</a:t>
            </a:r>
          </a:p>
          <a:p>
            <a:r>
              <a:rPr lang="en-US" altLang="zh-CN" sz="2400" b="1" dirty="0"/>
              <a:t>2.</a:t>
            </a:r>
            <a:r>
              <a:rPr lang="zh-CN" altLang="en-US" sz="2400" dirty="0"/>
              <a:t>最长支持</a:t>
            </a:r>
            <a:r>
              <a:rPr lang="en-US" altLang="zh-CN" sz="2400" dirty="0"/>
              <a:t>60s</a:t>
            </a:r>
            <a:r>
              <a:rPr lang="zh-CN" altLang="en-US" sz="2400" dirty="0"/>
              <a:t>的录音文件。对文件大小没有限制，只对时长有限制。</a:t>
            </a:r>
          </a:p>
          <a:p>
            <a:r>
              <a:rPr lang="en-US" altLang="zh-CN" sz="2400" b="1" dirty="0"/>
              <a:t>3.</a:t>
            </a:r>
            <a:r>
              <a:rPr lang="en-US" altLang="zh-CN" sz="2400" dirty="0"/>
              <a:t>Android SDK</a:t>
            </a:r>
            <a:r>
              <a:rPr lang="zh-CN" altLang="en-US" sz="2400" dirty="0"/>
              <a:t>：支持</a:t>
            </a:r>
            <a:r>
              <a:rPr lang="en-US" altLang="zh-CN" sz="2400" dirty="0"/>
              <a:t>Android 2.3</a:t>
            </a:r>
            <a:r>
              <a:rPr lang="zh-CN" altLang="en-US" sz="2400" dirty="0"/>
              <a:t>及以上系统，支持</a:t>
            </a:r>
            <a:r>
              <a:rPr lang="en-US" altLang="zh-CN" sz="2400" dirty="0"/>
              <a:t>ARM\X86</a:t>
            </a:r>
            <a:r>
              <a:rPr lang="zh-CN" altLang="en-US" sz="2400" dirty="0"/>
              <a:t>架构。安装包最小增加</a:t>
            </a:r>
            <a:r>
              <a:rPr lang="en-US" altLang="zh-CN" sz="2400" dirty="0"/>
              <a:t>200k</a:t>
            </a:r>
            <a:r>
              <a:rPr lang="zh-CN" altLang="en-US" sz="2400" dirty="0"/>
              <a:t>，支持</a:t>
            </a:r>
            <a:r>
              <a:rPr lang="en-US" altLang="zh-CN" sz="2400" dirty="0"/>
              <a:t>8k/16k</a:t>
            </a:r>
            <a:r>
              <a:rPr lang="zh-CN" altLang="en-US" sz="2400" dirty="0"/>
              <a:t>采样率，支持</a:t>
            </a:r>
            <a:r>
              <a:rPr lang="en-US" altLang="zh-CN" sz="2400" dirty="0"/>
              <a:t>pcm</a:t>
            </a:r>
            <a:r>
              <a:rPr lang="zh-CN" altLang="en-US" sz="2400" dirty="0"/>
              <a:t>格式。 </a:t>
            </a:r>
            <a:r>
              <a:rPr lang="en-US" altLang="zh-CN" sz="2400" dirty="0"/>
              <a:t>iOS SDK</a:t>
            </a:r>
            <a:r>
              <a:rPr lang="zh-CN" altLang="en-US" sz="2400" dirty="0"/>
              <a:t>：支持</a:t>
            </a:r>
            <a:r>
              <a:rPr lang="en-US" altLang="zh-CN" sz="2400" dirty="0"/>
              <a:t>iOS 5.0</a:t>
            </a:r>
            <a:r>
              <a:rPr lang="zh-CN" altLang="en-US" sz="2400" dirty="0"/>
              <a:t>及以上系统，支持</a:t>
            </a:r>
            <a:r>
              <a:rPr lang="en-US" altLang="zh-CN" sz="2400" dirty="0"/>
              <a:t>ARM-v7\ARM-v7s\ARM64\i386\x86_64</a:t>
            </a:r>
            <a:r>
              <a:rPr lang="zh-CN" altLang="en-US" sz="2400" dirty="0"/>
              <a:t>架构。安装包最小增加</a:t>
            </a:r>
            <a:r>
              <a:rPr lang="en-US" altLang="zh-CN" sz="2400" dirty="0"/>
              <a:t>400k</a:t>
            </a:r>
            <a:r>
              <a:rPr lang="zh-CN" altLang="en-US" sz="2400" dirty="0"/>
              <a:t>，支持</a:t>
            </a:r>
            <a:r>
              <a:rPr lang="en-US" altLang="zh-CN" sz="2400" dirty="0"/>
              <a:t>8k/16k</a:t>
            </a:r>
            <a:r>
              <a:rPr lang="zh-CN" altLang="en-US" sz="2400" dirty="0"/>
              <a:t>采样率，支持</a:t>
            </a:r>
            <a:r>
              <a:rPr lang="en-US" altLang="zh-CN" sz="2400" dirty="0"/>
              <a:t>pcm</a:t>
            </a:r>
            <a:r>
              <a:rPr lang="zh-CN" altLang="en-US" sz="2400" dirty="0"/>
              <a:t>格式。</a:t>
            </a:r>
          </a:p>
          <a:p>
            <a:r>
              <a:rPr lang="en-US" altLang="zh-CN" sz="2400" b="1" dirty="0"/>
              <a:t>4.</a:t>
            </a:r>
            <a:r>
              <a:rPr lang="zh-CN" altLang="en-US" sz="2400" dirty="0"/>
              <a:t>目前语音基础服务全部免费。</a:t>
            </a:r>
          </a:p>
          <a:p>
            <a:r>
              <a:rPr lang="en-US" altLang="zh-CN" sz="2400" b="1" dirty="0"/>
              <a:t>5.</a:t>
            </a:r>
            <a:r>
              <a:rPr lang="zh-CN" altLang="en-US" sz="2400" dirty="0"/>
              <a:t>语音识别支持：安卓</a:t>
            </a:r>
            <a:r>
              <a:rPr lang="en-US" altLang="zh-CN" sz="2400" dirty="0"/>
              <a:t>+IOS</a:t>
            </a:r>
            <a:r>
              <a:rPr lang="zh-CN" altLang="en-US" sz="2400" dirty="0"/>
              <a:t>支持</a:t>
            </a:r>
            <a:r>
              <a:rPr lang="en-US" altLang="zh-CN" sz="2400" dirty="0"/>
              <a:t>4</a:t>
            </a:r>
            <a:r>
              <a:rPr lang="zh-CN" altLang="en-US" sz="2400" dirty="0"/>
              <a:t>个语言：中文普通话、中文四川话、粤语、英语</a:t>
            </a:r>
          </a:p>
        </p:txBody>
      </p:sp>
      <p:pic>
        <p:nvPicPr>
          <p:cNvPr id="4" name="P21">
            <a:hlinkClick r:id="" action="ppaction://media"/>
            <a:extLst>
              <a:ext uri="{FF2B5EF4-FFF2-40B4-BE49-F238E27FC236}">
                <a16:creationId xmlns:a16="http://schemas.microsoft.com/office/drawing/2014/main" id="{E840A808-29C2-4A3C-9380-0DC6200936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4909" y="5818668"/>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238872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8">
            <a:extLst>
              <a:ext uri="{FF2B5EF4-FFF2-40B4-BE49-F238E27FC236}">
                <a16:creationId xmlns:a16="http://schemas.microsoft.com/office/drawing/2014/main" id="{6BC8CEBC-5476-476A-A7A0-92EA9E0F81A3}"/>
              </a:ext>
            </a:extLst>
          </p:cNvPr>
          <p:cNvSpPr txBox="1"/>
          <p:nvPr/>
        </p:nvSpPr>
        <p:spPr>
          <a:xfrm>
            <a:off x="818663" y="322890"/>
            <a:ext cx="3744384" cy="615553"/>
          </a:xfrm>
          <a:prstGeom prst="rect">
            <a:avLst/>
          </a:prstGeom>
          <a:noFill/>
        </p:spPr>
        <p:txBody>
          <a:bodyPr wrap="square" lIns="0" tIns="0" rIns="0" bIns="0" rtlCol="0" anchor="ctr">
            <a:spAutoFit/>
          </a:bodyPr>
          <a:lstStyle/>
          <a:p>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竞品功能分析</a:t>
            </a:r>
          </a:p>
        </p:txBody>
      </p:sp>
      <p:pic>
        <p:nvPicPr>
          <p:cNvPr id="10" name="图片 9">
            <a:extLst>
              <a:ext uri="{FF2B5EF4-FFF2-40B4-BE49-F238E27FC236}">
                <a16:creationId xmlns:a16="http://schemas.microsoft.com/office/drawing/2014/main" id="{755A4279-D6E1-4E9F-A7F1-7260302EA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943" y="1200366"/>
            <a:ext cx="9850225" cy="5334744"/>
          </a:xfrm>
          <a:prstGeom prst="rect">
            <a:avLst/>
          </a:prstGeom>
        </p:spPr>
      </p:pic>
      <p:pic>
        <p:nvPicPr>
          <p:cNvPr id="11" name="P3">
            <a:hlinkClick r:id="" action="ppaction://media"/>
            <a:extLst>
              <a:ext uri="{FF2B5EF4-FFF2-40B4-BE49-F238E27FC236}">
                <a16:creationId xmlns:a16="http://schemas.microsoft.com/office/drawing/2014/main" id="{0DE3060D-4CFE-4FC4-8E70-291A11F24B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9349" y="6047747"/>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15103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9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FB3B8-9B88-4D26-A4C1-E46FC869E4B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8DB3857-5133-44F4-A4D7-400CFE34C29A}"/>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1E00BDD9-5DBE-4F60-8233-1C3DB2D986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858045" cy="7232650"/>
          </a:xfrm>
          <a:prstGeom prst="rect">
            <a:avLst/>
          </a:prstGeom>
        </p:spPr>
      </p:pic>
      <p:sp>
        <p:nvSpPr>
          <p:cNvPr id="5" name="MH_Number_1">
            <a:extLst>
              <a:ext uri="{FF2B5EF4-FFF2-40B4-BE49-F238E27FC236}">
                <a16:creationId xmlns:a16="http://schemas.microsoft.com/office/drawing/2014/main" id="{39FFBBE6-D517-4E9D-81EE-E4059A404F67}"/>
              </a:ext>
            </a:extLst>
          </p:cNvPr>
          <p:cNvSpPr/>
          <p:nvPr>
            <p:custDataLst>
              <p:tags r:id="rId1"/>
            </p:custDataLst>
          </p:nvPr>
        </p:nvSpPr>
        <p:spPr>
          <a:xfrm>
            <a:off x="7384293" y="1887703"/>
            <a:ext cx="379624" cy="379624"/>
          </a:xfrm>
          <a:prstGeom prst="ellipse">
            <a:avLst/>
          </a:prstGeom>
          <a:solidFill>
            <a:schemeClr val="accent4"/>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MH_Entry_1">
            <a:extLst>
              <a:ext uri="{FF2B5EF4-FFF2-40B4-BE49-F238E27FC236}">
                <a16:creationId xmlns:a16="http://schemas.microsoft.com/office/drawing/2014/main" id="{C214155E-9F18-4B9E-8F3C-10030F430B29}"/>
              </a:ext>
            </a:extLst>
          </p:cNvPr>
          <p:cNvSpPr/>
          <p:nvPr>
            <p:custDataLst>
              <p:tags r:id="rId2"/>
            </p:custDataLst>
          </p:nvPr>
        </p:nvSpPr>
        <p:spPr>
          <a:xfrm>
            <a:off x="8089214" y="1898818"/>
            <a:ext cx="246627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价值主张设计</a:t>
            </a:r>
            <a:endParaRPr lang="zh-CN" altLang="en-US" sz="14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Number_2">
            <a:extLst>
              <a:ext uri="{FF2B5EF4-FFF2-40B4-BE49-F238E27FC236}">
                <a16:creationId xmlns:a16="http://schemas.microsoft.com/office/drawing/2014/main" id="{1B31730E-0DD7-467F-8B6F-4A43C353E0E8}"/>
              </a:ext>
            </a:extLst>
          </p:cNvPr>
          <p:cNvSpPr/>
          <p:nvPr>
            <p:custDataLst>
              <p:tags r:id="rId3"/>
            </p:custDataLst>
          </p:nvPr>
        </p:nvSpPr>
        <p:spPr>
          <a:xfrm>
            <a:off x="7384293" y="2963864"/>
            <a:ext cx="379624" cy="379624"/>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MH_Entry_2">
            <a:extLst>
              <a:ext uri="{FF2B5EF4-FFF2-40B4-BE49-F238E27FC236}">
                <a16:creationId xmlns:a16="http://schemas.microsoft.com/office/drawing/2014/main" id="{8C1BDF9E-C8B9-41FF-BDF2-B7F721B1A71B}"/>
              </a:ext>
            </a:extLst>
          </p:cNvPr>
          <p:cNvSpPr/>
          <p:nvPr>
            <p:custDataLst>
              <p:tags r:id="rId4"/>
            </p:custDataLst>
          </p:nvPr>
        </p:nvSpPr>
        <p:spPr>
          <a:xfrm>
            <a:off x="8089214" y="2974978"/>
            <a:ext cx="246627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原型设计</a:t>
            </a:r>
            <a:endParaRPr lang="zh-CN" altLang="en-US" sz="14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Number_3">
            <a:extLst>
              <a:ext uri="{FF2B5EF4-FFF2-40B4-BE49-F238E27FC236}">
                <a16:creationId xmlns:a16="http://schemas.microsoft.com/office/drawing/2014/main" id="{354DF822-970E-4B26-B3B1-A089E768E889}"/>
              </a:ext>
            </a:extLst>
          </p:cNvPr>
          <p:cNvSpPr/>
          <p:nvPr>
            <p:custDataLst>
              <p:tags r:id="rId5"/>
            </p:custDataLst>
          </p:nvPr>
        </p:nvSpPr>
        <p:spPr>
          <a:xfrm>
            <a:off x="7384293" y="4040025"/>
            <a:ext cx="379624" cy="379624"/>
          </a:xfrm>
          <a:prstGeom prst="ellipse">
            <a:avLst/>
          </a:prstGeom>
          <a:solidFill>
            <a:schemeClr val="accent4"/>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9"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MH_Entry_3">
            <a:extLst>
              <a:ext uri="{FF2B5EF4-FFF2-40B4-BE49-F238E27FC236}">
                <a16:creationId xmlns:a16="http://schemas.microsoft.com/office/drawing/2014/main" id="{8BB49651-3289-4526-A6B5-2891451D7D66}"/>
              </a:ext>
            </a:extLst>
          </p:cNvPr>
          <p:cNvSpPr/>
          <p:nvPr>
            <p:custDataLst>
              <p:tags r:id="rId6"/>
            </p:custDataLst>
          </p:nvPr>
        </p:nvSpPr>
        <p:spPr>
          <a:xfrm>
            <a:off x="8089214" y="4051139"/>
            <a:ext cx="246627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en-US" altLang="zh-CN" sz="2800" dirty="0">
                <a:solidFill>
                  <a:schemeClr val="bg1"/>
                </a:solidFill>
                <a:latin typeface="Arial" panose="020B0604020202020204" pitchFamily="34" charset="0"/>
                <a:ea typeface="微软雅黑" panose="020B0503020204020204" pitchFamily="34" charset="-122"/>
                <a:sym typeface="Arial" panose="020B0604020202020204" pitchFamily="34" charset="0"/>
              </a:rPr>
              <a:t>API</a:t>
            </a: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使用说明</a:t>
            </a:r>
            <a:endParaRPr lang="zh-CN" altLang="en-US" sz="140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Others_1">
            <a:extLst>
              <a:ext uri="{FF2B5EF4-FFF2-40B4-BE49-F238E27FC236}">
                <a16:creationId xmlns:a16="http://schemas.microsoft.com/office/drawing/2014/main" id="{1C994993-FEAF-431C-B5BC-3F21FB52A7A4}"/>
              </a:ext>
            </a:extLst>
          </p:cNvPr>
          <p:cNvSpPr txBox="1"/>
          <p:nvPr>
            <p:custDataLst>
              <p:tags r:id="rId7"/>
            </p:custDataLst>
          </p:nvPr>
        </p:nvSpPr>
        <p:spPr>
          <a:xfrm>
            <a:off x="2023610" y="2408364"/>
            <a:ext cx="3105582" cy="1477328"/>
          </a:xfrm>
          <a:prstGeom prst="rect">
            <a:avLst/>
          </a:prstGeom>
          <a:noFill/>
        </p:spPr>
        <p:txBody>
          <a:bodyPr vert="horz" wrap="square" lIns="0" tIns="0" rIns="0" bIns="0" rtlCol="0" anchor="ctr" anchorCtr="0">
            <a:spAutoFit/>
          </a:bodyPr>
          <a:lstStyle/>
          <a:p>
            <a:pPr algn="ctr"/>
            <a:r>
              <a:rPr lang="zh-CN" altLang="en-US" sz="9600"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14" name="MH_Others_2">
            <a:extLst>
              <a:ext uri="{FF2B5EF4-FFF2-40B4-BE49-F238E27FC236}">
                <a16:creationId xmlns:a16="http://schemas.microsoft.com/office/drawing/2014/main" id="{F6CB6EB4-7982-4F32-8384-BBDF0314D52A}"/>
              </a:ext>
            </a:extLst>
          </p:cNvPr>
          <p:cNvSpPr txBox="1"/>
          <p:nvPr>
            <p:custDataLst>
              <p:tags r:id="rId8"/>
            </p:custDataLst>
          </p:nvPr>
        </p:nvSpPr>
        <p:spPr>
          <a:xfrm>
            <a:off x="1926935" y="3853961"/>
            <a:ext cx="3298934" cy="553998"/>
          </a:xfrm>
          <a:prstGeom prst="rect">
            <a:avLst/>
          </a:prstGeom>
          <a:noFill/>
        </p:spPr>
        <p:txBody>
          <a:bodyPr wrap="square" lIns="0" tIns="0" rIns="0" bIns="0">
            <a:spAutoFit/>
          </a:bodyPr>
          <a:lstStyle/>
          <a:p>
            <a:pPr algn="ctr">
              <a:defRPr/>
            </a:pPr>
            <a:r>
              <a:rPr lang="en-US" altLang="zh-CN" sz="36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309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by="(-#ppt_w*2)" calcmode="lin" valueType="num">
                                      <p:cBhvr rctx="PPT">
                                        <p:cTn id="12" dur="500" autoRev="1" fill="hold">
                                          <p:stCondLst>
                                            <p:cond delay="0"/>
                                          </p:stCondLst>
                                        </p:cTn>
                                        <p:tgtEl>
                                          <p:spTgt spid="13"/>
                                        </p:tgtEl>
                                        <p:attrNameLst>
                                          <p:attrName>ppt_w</p:attrName>
                                        </p:attrNameLst>
                                      </p:cBhvr>
                                    </p:anim>
                                    <p:anim by="(#ppt_w*0.50)" calcmode="lin" valueType="num">
                                      <p:cBhvr>
                                        <p:cTn id="13" dur="500" decel="50000" autoRev="1" fill="hold">
                                          <p:stCondLst>
                                            <p:cond delay="0"/>
                                          </p:stCondLst>
                                        </p:cTn>
                                        <p:tgtEl>
                                          <p:spTgt spid="13"/>
                                        </p:tgtEl>
                                        <p:attrNameLst>
                                          <p:attrName>ppt_x</p:attrName>
                                        </p:attrNameLst>
                                      </p:cBhvr>
                                    </p:anim>
                                    <p:anim from="(-#ppt_h/2)" to="(#ppt_y)" calcmode="lin" valueType="num">
                                      <p:cBhvr>
                                        <p:cTn id="14" dur="1000" fill="hold">
                                          <p:stCondLst>
                                            <p:cond delay="0"/>
                                          </p:stCondLst>
                                        </p:cTn>
                                        <p:tgtEl>
                                          <p:spTgt spid="13"/>
                                        </p:tgtEl>
                                        <p:attrNameLst>
                                          <p:attrName>ppt_y</p:attrName>
                                        </p:attrNameLst>
                                      </p:cBhvr>
                                    </p:anim>
                                    <p:animRot by="21600000">
                                      <p:cBhvr>
                                        <p:cTn id="15" dur="1000" fill="hold">
                                          <p:stCondLst>
                                            <p:cond delay="0"/>
                                          </p:stCondLst>
                                        </p:cTn>
                                        <p:tgtEl>
                                          <p:spTgt spid="13"/>
                                        </p:tgtEl>
                                        <p:attrNameLst>
                                          <p:attrName>r</p:attrName>
                                        </p:attrNameLst>
                                      </p:cBhvr>
                                    </p:animRot>
                                  </p:childTnLst>
                                </p:cTn>
                              </p:par>
                              <p:par>
                                <p:cTn id="16" presetID="56" presetClass="entr" presetSubtype="0" fill="hold" grpId="0" nodeType="withEffect">
                                  <p:stCondLst>
                                    <p:cond delay="0"/>
                                  </p:stCondLst>
                                  <p:iterate type="lt">
                                    <p:tmPct val="10000"/>
                                  </p:iterate>
                                  <p:childTnLst>
                                    <p:set>
                                      <p:cBhvr>
                                        <p:cTn id="17" dur="1" fill="hold">
                                          <p:stCondLst>
                                            <p:cond delay="0"/>
                                          </p:stCondLst>
                                        </p:cTn>
                                        <p:tgtEl>
                                          <p:spTgt spid="14"/>
                                        </p:tgtEl>
                                        <p:attrNameLst>
                                          <p:attrName>style.visibility</p:attrName>
                                        </p:attrNameLst>
                                      </p:cBhvr>
                                      <p:to>
                                        <p:strVal val="visible"/>
                                      </p:to>
                                    </p:set>
                                    <p:anim by="(-#ppt_w*2)" calcmode="lin" valueType="num">
                                      <p:cBhvr rctx="PPT">
                                        <p:cTn id="18" dur="500" autoRev="1" fill="hold">
                                          <p:stCondLst>
                                            <p:cond delay="0"/>
                                          </p:stCondLst>
                                        </p:cTn>
                                        <p:tgtEl>
                                          <p:spTgt spid="14"/>
                                        </p:tgtEl>
                                        <p:attrNameLst>
                                          <p:attrName>ppt_w</p:attrName>
                                        </p:attrNameLst>
                                      </p:cBhvr>
                                    </p:anim>
                                    <p:anim by="(#ppt_w*0.50)" calcmode="lin" valueType="num">
                                      <p:cBhvr>
                                        <p:cTn id="19" dur="500" decel="50000" autoRev="1" fill="hold">
                                          <p:stCondLst>
                                            <p:cond delay="0"/>
                                          </p:stCondLst>
                                        </p:cTn>
                                        <p:tgtEl>
                                          <p:spTgt spid="14"/>
                                        </p:tgtEl>
                                        <p:attrNameLst>
                                          <p:attrName>ppt_x</p:attrName>
                                        </p:attrNameLst>
                                      </p:cBhvr>
                                    </p:anim>
                                    <p:anim from="(-#ppt_h/2)" to="(#ppt_y)" calcmode="lin" valueType="num">
                                      <p:cBhvr>
                                        <p:cTn id="20" dur="1000" fill="hold">
                                          <p:stCondLst>
                                            <p:cond delay="0"/>
                                          </p:stCondLst>
                                        </p:cTn>
                                        <p:tgtEl>
                                          <p:spTgt spid="14"/>
                                        </p:tgtEl>
                                        <p:attrNameLst>
                                          <p:attrName>ppt_y</p:attrName>
                                        </p:attrNameLst>
                                      </p:cBhvr>
                                    </p:anim>
                                    <p:animRot by="21600000">
                                      <p:cBhvr>
                                        <p:cTn id="21" dur="1000" fill="hold">
                                          <p:stCondLst>
                                            <p:cond delay="0"/>
                                          </p:stCondLst>
                                        </p:cTn>
                                        <p:tgtEl>
                                          <p:spTgt spid="14"/>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 y="188"/>
            <a:ext cx="12191332" cy="6857624"/>
          </a:xfrm>
          <a:prstGeom prst="rect">
            <a:avLst/>
          </a:prstGeom>
        </p:spPr>
      </p:pic>
      <p:sp>
        <p:nvSpPr>
          <p:cNvPr id="2" name="椭圆 1"/>
          <p:cNvSpPr/>
          <p:nvPr/>
        </p:nvSpPr>
        <p:spPr>
          <a:xfrm>
            <a:off x="4996406" y="1252097"/>
            <a:ext cx="2199190" cy="2199190"/>
          </a:xfrm>
          <a:prstGeom prst="ellipse">
            <a:avLst/>
          </a:prstGeom>
          <a:noFill/>
          <a:ln w="762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p>
        </p:txBody>
      </p:sp>
      <p:sp>
        <p:nvSpPr>
          <p:cNvPr id="7" name="文本框 6"/>
          <p:cNvSpPr txBox="1"/>
          <p:nvPr>
            <p:custDataLst>
              <p:tags r:id="rId2"/>
            </p:custDataLst>
          </p:nvPr>
        </p:nvSpPr>
        <p:spPr>
          <a:xfrm>
            <a:off x="5079115" y="1890808"/>
            <a:ext cx="2033772" cy="921770"/>
          </a:xfrm>
          <a:prstGeom prst="rect">
            <a:avLst/>
          </a:prstGeom>
          <a:noFill/>
        </p:spPr>
        <p:txBody>
          <a:bodyPr vert="horz" lIns="0" tIns="0" rIns="0" bIns="0" anchor="ctr"/>
          <a:lstStyle/>
          <a:p>
            <a:pPr algn="ctr">
              <a:defRPr/>
            </a:pPr>
            <a:r>
              <a:rPr lang="en-US" altLang="zh-CN" sz="4172" dirty="0">
                <a:solidFill>
                  <a:schemeClr val="bg1"/>
                </a:solidFill>
                <a:latin typeface="Arial" panose="020B0604020202020204" pitchFamily="34" charset="0"/>
                <a:ea typeface="微软雅黑" panose="020B0503020204020204" pitchFamily="34" charset="-122"/>
                <a:sym typeface="Arial" panose="020B0604020202020204" pitchFamily="34" charset="0"/>
              </a:rPr>
              <a:t>Part 1</a:t>
            </a:r>
            <a:endParaRPr lang="zh-CN" altLang="en-US" sz="417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p:cNvSpPr/>
          <p:nvPr/>
        </p:nvSpPr>
        <p:spPr>
          <a:xfrm>
            <a:off x="3921498" y="3823875"/>
            <a:ext cx="4349004" cy="787908"/>
          </a:xfrm>
          <a:prstGeom prst="rect">
            <a:avLst/>
          </a:prstGeom>
        </p:spPr>
        <p:txBody>
          <a:bodyPr wrap="square" lIns="0" tIns="0" rIns="0" bIns="0">
            <a:spAutoFit/>
          </a:bodyPr>
          <a:lstStyle/>
          <a:p>
            <a:pPr algn="ctr"/>
            <a:r>
              <a:rPr lang="zh-CN" altLang="en-US" sz="512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价值主张设计</a:t>
            </a:r>
          </a:p>
        </p:txBody>
      </p:sp>
      <p:sp>
        <p:nvSpPr>
          <p:cNvPr id="9" name="TextBox 11"/>
          <p:cNvSpPr txBox="1"/>
          <p:nvPr/>
        </p:nvSpPr>
        <p:spPr>
          <a:xfrm>
            <a:off x="4158418" y="4889451"/>
            <a:ext cx="1005725"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a:t>
            </a:r>
            <a:r>
              <a:rPr lang="zh-CN" altLang="en-US" sz="132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加值宣言</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6534684" y="4889451"/>
            <a:ext cx="1005725"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B.</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核心价值</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4158418" y="5181235"/>
            <a:ext cx="1864934"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C.</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核心价值与用户痛点</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6534684" y="5181235"/>
            <a:ext cx="2480487" cy="204351"/>
          </a:xfrm>
          <a:prstGeom prst="rect">
            <a:avLst/>
          </a:prstGeom>
          <a:noFill/>
        </p:spPr>
        <p:txBody>
          <a:bodyPr wrap="none" lIns="0" tIns="0" rIns="0" bIns="0" rtlCol="0">
            <a:spAutoFit/>
          </a:bodyPr>
          <a:lstStyle/>
          <a:p>
            <a:pPr marL="162543" lvl="1" indent="-162543">
              <a:buFont typeface="Arial" panose="020B0604020202020204" pitchFamily="34" charset="0"/>
              <a:buChar char="•"/>
            </a:pP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D.</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需求列表与人工智能</a:t>
            </a:r>
            <a:r>
              <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rPr>
              <a:t>API</a:t>
            </a: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加值</a:t>
            </a:r>
            <a:endParaRPr lang="en-US" altLang="zh-CN" sz="13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702717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168E153C-C9F1-4A6A-9AE7-52FAF8EF9DC3}"/>
              </a:ext>
            </a:extLst>
          </p:cNvPr>
          <p:cNvSpPr txBox="1"/>
          <p:nvPr/>
        </p:nvSpPr>
        <p:spPr>
          <a:xfrm>
            <a:off x="1296835" y="406780"/>
            <a:ext cx="3744384"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1.</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加值宣言</a:t>
            </a:r>
          </a:p>
        </p:txBody>
      </p:sp>
      <p:sp>
        <p:nvSpPr>
          <p:cNvPr id="6" name="文本框 5">
            <a:extLst>
              <a:ext uri="{FF2B5EF4-FFF2-40B4-BE49-F238E27FC236}">
                <a16:creationId xmlns:a16="http://schemas.microsoft.com/office/drawing/2014/main" id="{ACA273C8-F163-454E-BA29-C66A7B677E05}"/>
              </a:ext>
            </a:extLst>
          </p:cNvPr>
          <p:cNvSpPr txBox="1"/>
          <p:nvPr/>
        </p:nvSpPr>
        <p:spPr>
          <a:xfrm>
            <a:off x="515915" y="1249797"/>
            <a:ext cx="6724174" cy="4893647"/>
          </a:xfrm>
          <a:prstGeom prst="rect">
            <a:avLst/>
          </a:prstGeom>
          <a:noFill/>
        </p:spPr>
        <p:txBody>
          <a:bodyPr wrap="square" rtlCol="0">
            <a:spAutoFit/>
          </a:bodyPr>
          <a:lstStyle/>
          <a:p>
            <a:pPr indent="457200"/>
            <a:r>
              <a:rPr lang="zh-CN" altLang="en-US" sz="2400" dirty="0">
                <a:latin typeface="宋体" panose="02010600030101010101" pitchFamily="2" charset="-122"/>
                <a:ea typeface="宋体" panose="02010600030101010101" pitchFamily="2" charset="-122"/>
              </a:rPr>
              <a:t>随着人工智能的发展，智能音箱走进了越来越多的家庭，但现在市面上的智能音箱的功能都还停留在基础的语音唤醒及语音识别。</a:t>
            </a:r>
            <a:endParaRPr lang="en-US" altLang="zh-CN" sz="2400" dirty="0">
              <a:latin typeface="宋体" panose="02010600030101010101" pitchFamily="2" charset="-122"/>
              <a:ea typeface="宋体" panose="02010600030101010101" pitchFamily="2" charset="-122"/>
            </a:endParaRPr>
          </a:p>
          <a:p>
            <a:pPr indent="457200"/>
            <a:r>
              <a:rPr lang="zh-CN" altLang="en-US" sz="2400" dirty="0">
                <a:latin typeface="宋体" panose="02010600030101010101" pitchFamily="2" charset="-122"/>
                <a:ea typeface="宋体" panose="02010600030101010101" pitchFamily="2" charset="-122"/>
              </a:rPr>
              <a:t>基于现状，现将在讯飞的声纹识别</a:t>
            </a:r>
            <a:r>
              <a:rPr lang="en-US" altLang="zh-CN" sz="2400" dirty="0">
                <a:latin typeface="宋体" panose="02010600030101010101" pitchFamily="2" charset="-122"/>
                <a:ea typeface="宋体" panose="02010600030101010101" pitchFamily="2" charset="-122"/>
              </a:rPr>
              <a:t>API</a:t>
            </a:r>
            <a:r>
              <a:rPr lang="zh-CN" altLang="en-US" sz="2400" dirty="0">
                <a:latin typeface="宋体" panose="02010600030101010101" pitchFamily="2" charset="-122"/>
                <a:ea typeface="宋体" panose="02010600030101010101" pitchFamily="2" charset="-122"/>
              </a:rPr>
              <a:t>基础上运用百度的对话情绪识别</a:t>
            </a:r>
            <a:r>
              <a:rPr lang="en-US" altLang="zh-CN" sz="2400" dirty="0">
                <a:latin typeface="宋体" panose="02010600030101010101" pitchFamily="2" charset="-122"/>
                <a:ea typeface="宋体" panose="02010600030101010101" pitchFamily="2" charset="-122"/>
              </a:rPr>
              <a:t>API</a:t>
            </a:r>
            <a:r>
              <a:rPr lang="zh-CN" altLang="en-US" sz="2400" dirty="0">
                <a:latin typeface="宋体" panose="02010600030101010101" pitchFamily="2" charset="-122"/>
                <a:ea typeface="宋体" panose="02010600030101010101" pitchFamily="2" charset="-122"/>
              </a:rPr>
              <a:t>，对现有产品进行加值和优化，让产品懂你更懂情绪。</a:t>
            </a:r>
            <a:endParaRPr lang="en-US" altLang="zh-CN" sz="2400" dirty="0">
              <a:latin typeface="宋体" panose="02010600030101010101" pitchFamily="2" charset="-122"/>
              <a:ea typeface="宋体" panose="02010600030101010101" pitchFamily="2" charset="-122"/>
            </a:endParaRPr>
          </a:p>
          <a:p>
            <a:pPr indent="457200"/>
            <a:endParaRPr lang="en-US" altLang="zh-CN" sz="2400" dirty="0">
              <a:latin typeface="宋体" panose="02010600030101010101" pitchFamily="2" charset="-122"/>
              <a:ea typeface="宋体" panose="02010600030101010101" pitchFamily="2" charset="-122"/>
            </a:endParaRPr>
          </a:p>
          <a:p>
            <a:pPr indent="457200"/>
            <a:r>
              <a:rPr lang="zh-CN" altLang="en-US" sz="2400" dirty="0">
                <a:latin typeface="宋体" panose="02010600030101010101" pitchFamily="2" charset="-122"/>
                <a:ea typeface="宋体" panose="02010600030101010101" pitchFamily="2" charset="-122"/>
              </a:rPr>
              <a:t>主要：运用讯飞的远场唤醒</a:t>
            </a:r>
            <a:r>
              <a:rPr lang="en-US" altLang="zh-CN" sz="2400" dirty="0">
                <a:latin typeface="宋体" panose="02010600030101010101" pitchFamily="2" charset="-122"/>
                <a:ea typeface="宋体" panose="02010600030101010101" pitchFamily="2" charset="-122"/>
              </a:rPr>
              <a:t>API</a:t>
            </a:r>
            <a:r>
              <a:rPr lang="zh-CN" altLang="en-US" sz="2400" dirty="0">
                <a:latin typeface="宋体" panose="02010600030101010101" pitchFamily="2" charset="-122"/>
                <a:ea typeface="宋体" panose="02010600030101010101" pitchFamily="2" charset="-122"/>
              </a:rPr>
              <a:t>，清除扬声器本身的声音，其次运用讯飞的声纹识别</a:t>
            </a:r>
            <a:r>
              <a:rPr lang="en-US" altLang="zh-CN" sz="2400" dirty="0">
                <a:latin typeface="宋体" panose="02010600030101010101" pitchFamily="2" charset="-122"/>
                <a:ea typeface="宋体" panose="02010600030101010101" pitchFamily="2" charset="-122"/>
              </a:rPr>
              <a:t>API</a:t>
            </a:r>
            <a:r>
              <a:rPr lang="zh-CN" altLang="en-US" sz="2400" dirty="0">
                <a:latin typeface="宋体" panose="02010600030101010101" pitchFamily="2" charset="-122"/>
                <a:ea typeface="宋体" panose="02010600030101010101" pitchFamily="2" charset="-122"/>
              </a:rPr>
              <a:t>，识别用户个体，为其推荐喜欢的歌曲；将用户输入的语音用百度的短语音识别</a:t>
            </a:r>
            <a:r>
              <a:rPr lang="en-US" altLang="zh-CN" sz="2400" dirty="0">
                <a:latin typeface="宋体" panose="02010600030101010101" pitchFamily="2" charset="-122"/>
                <a:ea typeface="宋体" panose="02010600030101010101" pitchFamily="2" charset="-122"/>
              </a:rPr>
              <a:t>API</a:t>
            </a:r>
            <a:r>
              <a:rPr lang="zh-CN" altLang="en-US" sz="2400" dirty="0">
                <a:latin typeface="宋体" panose="02010600030101010101" pitchFamily="2" charset="-122"/>
                <a:ea typeface="宋体" panose="02010600030101010101" pitchFamily="2" charset="-122"/>
              </a:rPr>
              <a:t>转换为文本再运用百度的对话情绪识别</a:t>
            </a:r>
            <a:r>
              <a:rPr lang="en-US" altLang="zh-CN" sz="2400" dirty="0">
                <a:latin typeface="宋体" panose="02010600030101010101" pitchFamily="2" charset="-122"/>
                <a:ea typeface="宋体" panose="02010600030101010101" pitchFamily="2" charset="-122"/>
              </a:rPr>
              <a:t>API</a:t>
            </a:r>
            <a:r>
              <a:rPr lang="zh-CN" altLang="en-US" sz="2400" dirty="0">
                <a:latin typeface="宋体" panose="02010600030101010101" pitchFamily="2" charset="-122"/>
                <a:ea typeface="宋体" panose="02010600030101010101" pitchFamily="2" charset="-122"/>
              </a:rPr>
              <a:t>识别到用户的情绪并推荐符合当下心境的歌曲，提高用户体验。</a:t>
            </a:r>
          </a:p>
        </p:txBody>
      </p:sp>
      <p:grpSp>
        <p:nvGrpSpPr>
          <p:cNvPr id="55" name="组合 54">
            <a:extLst>
              <a:ext uri="{FF2B5EF4-FFF2-40B4-BE49-F238E27FC236}">
                <a16:creationId xmlns:a16="http://schemas.microsoft.com/office/drawing/2014/main" id="{21C7CA84-651B-4836-99AA-6732828BDAB1}"/>
              </a:ext>
            </a:extLst>
          </p:cNvPr>
          <p:cNvGrpSpPr/>
          <p:nvPr/>
        </p:nvGrpSpPr>
        <p:grpSpPr>
          <a:xfrm>
            <a:off x="7483909" y="2244742"/>
            <a:ext cx="3681838" cy="2903755"/>
            <a:chOff x="3994089" y="2366808"/>
            <a:chExt cx="4125225" cy="3253441"/>
          </a:xfrm>
        </p:grpSpPr>
        <p:grpSp>
          <p:nvGrpSpPr>
            <p:cNvPr id="56" name="Group 24">
              <a:extLst>
                <a:ext uri="{FF2B5EF4-FFF2-40B4-BE49-F238E27FC236}">
                  <a16:creationId xmlns:a16="http://schemas.microsoft.com/office/drawing/2014/main" id="{5F5E10F7-1380-4797-9710-B74E2BEEFFFE}"/>
                </a:ext>
              </a:extLst>
            </p:cNvPr>
            <p:cNvGrpSpPr/>
            <p:nvPr/>
          </p:nvGrpSpPr>
          <p:grpSpPr>
            <a:xfrm rot="9900000">
              <a:off x="7217207" y="4829827"/>
              <a:ext cx="902107" cy="771248"/>
              <a:chOff x="2208213" y="4308475"/>
              <a:chExt cx="1313851" cy="1123184"/>
            </a:xfrm>
            <a:solidFill>
              <a:schemeClr val="accent4"/>
            </a:solidFill>
          </p:grpSpPr>
          <p:sp>
            <p:nvSpPr>
              <p:cNvPr id="78" name="Oval 18">
                <a:extLst>
                  <a:ext uri="{FF2B5EF4-FFF2-40B4-BE49-F238E27FC236}">
                    <a16:creationId xmlns:a16="http://schemas.microsoft.com/office/drawing/2014/main" id="{80698C7F-1501-40C3-BD22-435911910AEA}"/>
                  </a:ext>
                </a:extLst>
              </p:cNvPr>
              <p:cNvSpPr>
                <a:spLocks noChangeArrowheads="1"/>
              </p:cNvSpPr>
              <p:nvPr/>
            </p:nvSpPr>
            <p:spPr bwMode="auto">
              <a:xfrm>
                <a:off x="2208213" y="4308475"/>
                <a:ext cx="885825" cy="889000"/>
              </a:xfrm>
              <a:prstGeom prst="ellipse">
                <a:avLst/>
              </a:prstGeom>
              <a:solidFill>
                <a:schemeClr val="accent1"/>
              </a:solidFill>
              <a:ln>
                <a:noFill/>
              </a:ln>
            </p:spPr>
            <p:txBody>
              <a:bodyPr vert="horz" wrap="square" lIns="75291" tIns="37646" rIns="75291" bIns="37646" numCol="1" anchor="t" anchorCtr="0" compatLnSpc="1">
                <a:prstTxWarp prst="textNoShape">
                  <a:avLst/>
                </a:prstTxWarp>
              </a:bodyPr>
              <a:lstStyle/>
              <a:p>
                <a:endParaRPr lang="id-ID" sz="996">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31">
                <a:extLst>
                  <a:ext uri="{FF2B5EF4-FFF2-40B4-BE49-F238E27FC236}">
                    <a16:creationId xmlns:a16="http://schemas.microsoft.com/office/drawing/2014/main" id="{5AC9EB11-25D6-4072-8814-338D2E447818}"/>
                  </a:ext>
                </a:extLst>
              </p:cNvPr>
              <p:cNvSpPr>
                <a:spLocks/>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accent1"/>
              </a:solidFill>
              <a:ln>
                <a:noFill/>
              </a:ln>
            </p:spPr>
            <p:txBody>
              <a:bodyPr vert="horz" wrap="square" lIns="75291" tIns="37646" rIns="75291" bIns="37646" numCol="1" anchor="t" anchorCtr="0" compatLnSpc="1">
                <a:prstTxWarp prst="textNoShape">
                  <a:avLst/>
                </a:prstTxWarp>
              </a:bodyPr>
              <a:lstStyle/>
              <a:p>
                <a:endParaRPr lang="id-ID" sz="996">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7" name="Group 21">
              <a:extLst>
                <a:ext uri="{FF2B5EF4-FFF2-40B4-BE49-F238E27FC236}">
                  <a16:creationId xmlns:a16="http://schemas.microsoft.com/office/drawing/2014/main" id="{DBD7B18E-8567-4466-A237-8FBEBB80FC27}"/>
                </a:ext>
              </a:extLst>
            </p:cNvPr>
            <p:cNvGrpSpPr/>
            <p:nvPr/>
          </p:nvGrpSpPr>
          <p:grpSpPr>
            <a:xfrm rot="17100000">
              <a:off x="3956926" y="4783565"/>
              <a:ext cx="902177" cy="771191"/>
              <a:chOff x="2208213" y="4308475"/>
              <a:chExt cx="1313851" cy="1123184"/>
            </a:xfrm>
            <a:solidFill>
              <a:schemeClr val="accent3"/>
            </a:solidFill>
          </p:grpSpPr>
          <p:sp>
            <p:nvSpPr>
              <p:cNvPr id="76" name="Oval 18">
                <a:extLst>
                  <a:ext uri="{FF2B5EF4-FFF2-40B4-BE49-F238E27FC236}">
                    <a16:creationId xmlns:a16="http://schemas.microsoft.com/office/drawing/2014/main" id="{B5ADFDB0-32F0-4C7D-999D-BA7ECE0BC29F}"/>
                  </a:ext>
                </a:extLst>
              </p:cNvPr>
              <p:cNvSpPr>
                <a:spLocks noChangeArrowheads="1"/>
              </p:cNvSpPr>
              <p:nvPr/>
            </p:nvSpPr>
            <p:spPr bwMode="auto">
              <a:xfrm>
                <a:off x="2208213" y="4308475"/>
                <a:ext cx="885825" cy="889000"/>
              </a:xfrm>
              <a:prstGeom prst="ellipse">
                <a:avLst/>
              </a:prstGeom>
              <a:solidFill>
                <a:schemeClr val="tx2">
                  <a:lumMod val="40000"/>
                  <a:lumOff val="60000"/>
                </a:schemeClr>
              </a:solidFill>
              <a:ln>
                <a:noFill/>
              </a:ln>
            </p:spPr>
            <p:txBody>
              <a:bodyPr vert="horz" wrap="square" lIns="75291" tIns="37646" rIns="75291" bIns="37646" numCol="1" anchor="t" anchorCtr="0" compatLnSpc="1">
                <a:prstTxWarp prst="textNoShape">
                  <a:avLst/>
                </a:prstTxWarp>
              </a:bodyPr>
              <a:lstStyle/>
              <a:p>
                <a:endParaRPr lang="id-ID" sz="996">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31">
                <a:extLst>
                  <a:ext uri="{FF2B5EF4-FFF2-40B4-BE49-F238E27FC236}">
                    <a16:creationId xmlns:a16="http://schemas.microsoft.com/office/drawing/2014/main" id="{22CDCDCA-4877-4120-989D-56D650DF673F}"/>
                  </a:ext>
                </a:extLst>
              </p:cNvPr>
              <p:cNvSpPr>
                <a:spLocks/>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tx2">
                  <a:lumMod val="40000"/>
                  <a:lumOff val="60000"/>
                </a:schemeClr>
              </a:solidFill>
              <a:ln>
                <a:noFill/>
              </a:ln>
            </p:spPr>
            <p:txBody>
              <a:bodyPr vert="horz" wrap="square" lIns="75291" tIns="37646" rIns="75291" bIns="37646" numCol="1" anchor="t" anchorCtr="0" compatLnSpc="1">
                <a:prstTxWarp prst="textNoShape">
                  <a:avLst/>
                </a:prstTxWarp>
              </a:bodyPr>
              <a:lstStyle/>
              <a:p>
                <a:endParaRPr lang="id-ID" sz="996">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Group 18">
              <a:extLst>
                <a:ext uri="{FF2B5EF4-FFF2-40B4-BE49-F238E27FC236}">
                  <a16:creationId xmlns:a16="http://schemas.microsoft.com/office/drawing/2014/main" id="{DF1F5FE3-6358-4A8C-BBE8-931B888DF4E8}"/>
                </a:ext>
              </a:extLst>
            </p:cNvPr>
            <p:cNvGrpSpPr/>
            <p:nvPr/>
          </p:nvGrpSpPr>
          <p:grpSpPr>
            <a:xfrm flipH="1">
              <a:off x="7132769" y="2366808"/>
              <a:ext cx="902106" cy="771248"/>
              <a:chOff x="2208213" y="4308475"/>
              <a:chExt cx="1313851" cy="1123184"/>
            </a:xfrm>
            <a:solidFill>
              <a:schemeClr val="accent2"/>
            </a:solidFill>
          </p:grpSpPr>
          <p:sp>
            <p:nvSpPr>
              <p:cNvPr id="74" name="Oval 18">
                <a:extLst>
                  <a:ext uri="{FF2B5EF4-FFF2-40B4-BE49-F238E27FC236}">
                    <a16:creationId xmlns:a16="http://schemas.microsoft.com/office/drawing/2014/main" id="{F9CCF84F-947B-45B6-84C0-103BFB2032A9}"/>
                  </a:ext>
                </a:extLst>
              </p:cNvPr>
              <p:cNvSpPr>
                <a:spLocks noChangeArrowheads="1"/>
              </p:cNvSpPr>
              <p:nvPr/>
            </p:nvSpPr>
            <p:spPr bwMode="auto">
              <a:xfrm>
                <a:off x="2208213" y="4308475"/>
                <a:ext cx="885825" cy="889000"/>
              </a:xfrm>
              <a:prstGeom prst="ellipse">
                <a:avLst/>
              </a:prstGeom>
              <a:solidFill>
                <a:schemeClr val="tx2">
                  <a:lumMod val="40000"/>
                  <a:lumOff val="60000"/>
                </a:schemeClr>
              </a:solidFill>
              <a:ln>
                <a:noFill/>
              </a:ln>
            </p:spPr>
            <p:txBody>
              <a:bodyPr vert="horz" wrap="square" lIns="75291" tIns="37646" rIns="75291" bIns="37646" numCol="1" anchor="t" anchorCtr="0" compatLnSpc="1">
                <a:prstTxWarp prst="textNoShape">
                  <a:avLst/>
                </a:prstTxWarp>
              </a:bodyPr>
              <a:lstStyle/>
              <a:p>
                <a:endParaRPr lang="id-ID" sz="996">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31">
                <a:extLst>
                  <a:ext uri="{FF2B5EF4-FFF2-40B4-BE49-F238E27FC236}">
                    <a16:creationId xmlns:a16="http://schemas.microsoft.com/office/drawing/2014/main" id="{3E5DE2E3-5D23-44A8-B6DF-450DFC683411}"/>
                  </a:ext>
                </a:extLst>
              </p:cNvPr>
              <p:cNvSpPr>
                <a:spLocks/>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tx2">
                  <a:lumMod val="40000"/>
                  <a:lumOff val="60000"/>
                </a:schemeClr>
              </a:solidFill>
              <a:ln>
                <a:noFill/>
              </a:ln>
            </p:spPr>
            <p:txBody>
              <a:bodyPr vert="horz" wrap="square" lIns="75291" tIns="37646" rIns="75291" bIns="37646" numCol="1" anchor="t" anchorCtr="0" compatLnSpc="1">
                <a:prstTxWarp prst="textNoShape">
                  <a:avLst/>
                </a:prstTxWarp>
              </a:bodyPr>
              <a:lstStyle/>
              <a:p>
                <a:endParaRPr lang="id-ID" sz="996">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9" name="Group 14">
              <a:extLst>
                <a:ext uri="{FF2B5EF4-FFF2-40B4-BE49-F238E27FC236}">
                  <a16:creationId xmlns:a16="http://schemas.microsoft.com/office/drawing/2014/main" id="{9DC3C40D-7CAF-4073-8438-0B06E90E6DC6}"/>
                </a:ext>
              </a:extLst>
            </p:cNvPr>
            <p:cNvGrpSpPr/>
            <p:nvPr/>
          </p:nvGrpSpPr>
          <p:grpSpPr>
            <a:xfrm>
              <a:off x="4042215" y="2366808"/>
              <a:ext cx="902107" cy="771248"/>
              <a:chOff x="2208213" y="4308475"/>
              <a:chExt cx="1313851" cy="1123184"/>
            </a:xfrm>
          </p:grpSpPr>
          <p:sp>
            <p:nvSpPr>
              <p:cNvPr id="72" name="Oval 18">
                <a:extLst>
                  <a:ext uri="{FF2B5EF4-FFF2-40B4-BE49-F238E27FC236}">
                    <a16:creationId xmlns:a16="http://schemas.microsoft.com/office/drawing/2014/main" id="{7D36DB17-908B-41FF-8A56-7B62758C26E2}"/>
                  </a:ext>
                </a:extLst>
              </p:cNvPr>
              <p:cNvSpPr>
                <a:spLocks noChangeArrowheads="1"/>
              </p:cNvSpPr>
              <p:nvPr/>
            </p:nvSpPr>
            <p:spPr bwMode="auto">
              <a:xfrm>
                <a:off x="2208213" y="4308475"/>
                <a:ext cx="885825" cy="889000"/>
              </a:xfrm>
              <a:prstGeom prst="ellipse">
                <a:avLst/>
              </a:prstGeom>
              <a:solidFill>
                <a:schemeClr val="accent1"/>
              </a:solidFill>
              <a:ln>
                <a:noFill/>
              </a:ln>
            </p:spPr>
            <p:txBody>
              <a:bodyPr vert="horz" wrap="square" lIns="75291" tIns="37646" rIns="75291" bIns="37646" numCol="1" anchor="t" anchorCtr="0" compatLnSpc="1">
                <a:prstTxWarp prst="textNoShape">
                  <a:avLst/>
                </a:prstTxWarp>
              </a:bodyPr>
              <a:lstStyle/>
              <a:p>
                <a:endParaRPr lang="id-ID" sz="996">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31">
                <a:extLst>
                  <a:ext uri="{FF2B5EF4-FFF2-40B4-BE49-F238E27FC236}">
                    <a16:creationId xmlns:a16="http://schemas.microsoft.com/office/drawing/2014/main" id="{E21B241A-A728-4289-AD17-1398D4D9627C}"/>
                  </a:ext>
                </a:extLst>
              </p:cNvPr>
              <p:cNvSpPr>
                <a:spLocks/>
              </p:cNvSpPr>
              <p:nvPr/>
            </p:nvSpPr>
            <p:spPr bwMode="auto">
              <a:xfrm rot="2700000">
                <a:off x="3093668" y="5003263"/>
                <a:ext cx="330801" cy="525991"/>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accent1"/>
              </a:solidFill>
              <a:ln>
                <a:noFill/>
              </a:ln>
            </p:spPr>
            <p:txBody>
              <a:bodyPr vert="horz" wrap="square" lIns="75291" tIns="37646" rIns="75291" bIns="37646" numCol="1" anchor="t" anchorCtr="0" compatLnSpc="1">
                <a:prstTxWarp prst="textNoShape">
                  <a:avLst/>
                </a:prstTxWarp>
              </a:bodyPr>
              <a:lstStyle/>
              <a:p>
                <a:endParaRPr lang="id-ID" sz="996">
                  <a:ln>
                    <a:solidFill>
                      <a:schemeClr val="bg2"/>
                    </a:solidFill>
                  </a:ln>
                  <a:latin typeface="Arial" panose="020B0604020202020204" pitchFamily="34" charset="0"/>
                  <a:ea typeface="微软雅黑" panose="020B0503020204020204" pitchFamily="34" charset="-122"/>
                  <a:sym typeface="Arial" panose="020B0604020202020204" pitchFamily="34" charset="0"/>
                </a:endParaRPr>
              </a:p>
            </p:txBody>
          </p:sp>
        </p:grpSp>
        <p:sp>
          <p:nvSpPr>
            <p:cNvPr id="60" name="Text Placeholder 7">
              <a:extLst>
                <a:ext uri="{FF2B5EF4-FFF2-40B4-BE49-F238E27FC236}">
                  <a16:creationId xmlns:a16="http://schemas.microsoft.com/office/drawing/2014/main" id="{A12F0E7D-112C-4B43-B4D2-6FE0A2B107B4}"/>
                </a:ext>
              </a:extLst>
            </p:cNvPr>
            <p:cNvSpPr txBox="1">
              <a:spLocks/>
            </p:cNvSpPr>
            <p:nvPr/>
          </p:nvSpPr>
          <p:spPr>
            <a:xfrm>
              <a:off x="4033456" y="2434893"/>
              <a:ext cx="591683" cy="459605"/>
            </a:xfrm>
            <a:prstGeom prst="rect">
              <a:avLst/>
            </a:prstGeom>
          </p:spPr>
          <p:txBody>
            <a:bodyPr vert="horz" lIns="0" tIns="85538" rIns="0" bIns="85538" anchor="ctr"/>
            <a:lstStyle>
              <a:lvl1pPr marL="0" indent="0" algn="ctr" defTabSz="914476" rtl="0" eaLnBrk="1" latinLnBrk="0" hangingPunct="1">
                <a:lnSpc>
                  <a:spcPct val="100000"/>
                </a:lnSpc>
                <a:spcBef>
                  <a:spcPts val="0"/>
                </a:spcBef>
                <a:buFont typeface="Arial" panose="020B0604020202020204" pitchFamily="34" charset="0"/>
                <a:buNone/>
                <a:defRPr sz="2966" b="1" kern="1200">
                  <a:ln>
                    <a:noFill/>
                  </a:ln>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7" b="0" dirty="0">
                  <a:latin typeface="Arial" panose="020B0604020202020204" pitchFamily="34" charset="0"/>
                  <a:ea typeface="微软雅黑" panose="020B0503020204020204" pitchFamily="34" charset="-122"/>
                  <a:sym typeface="Arial" panose="020B0604020202020204" pitchFamily="34" charset="0"/>
                </a:rPr>
                <a:t>01</a:t>
              </a:r>
            </a:p>
          </p:txBody>
        </p:sp>
        <p:sp>
          <p:nvSpPr>
            <p:cNvPr id="61" name="Text Placeholder 7">
              <a:extLst>
                <a:ext uri="{FF2B5EF4-FFF2-40B4-BE49-F238E27FC236}">
                  <a16:creationId xmlns:a16="http://schemas.microsoft.com/office/drawing/2014/main" id="{E2EF03CE-DD5F-4CCB-B12D-4BBFA3CABADD}"/>
                </a:ext>
              </a:extLst>
            </p:cNvPr>
            <p:cNvSpPr txBox="1">
              <a:spLocks/>
            </p:cNvSpPr>
            <p:nvPr/>
          </p:nvSpPr>
          <p:spPr>
            <a:xfrm>
              <a:off x="3994089" y="5054216"/>
              <a:ext cx="591683" cy="459605"/>
            </a:xfrm>
            <a:prstGeom prst="rect">
              <a:avLst/>
            </a:prstGeom>
          </p:spPr>
          <p:txBody>
            <a:bodyPr vert="horz" lIns="0" tIns="85538" rIns="0" bIns="85538" anchor="ctr"/>
            <a:lstStyle>
              <a:lvl1pPr marL="0" indent="0" algn="ctr" defTabSz="914476" rtl="0" eaLnBrk="1" latinLnBrk="0" hangingPunct="1">
                <a:lnSpc>
                  <a:spcPct val="100000"/>
                </a:lnSpc>
                <a:spcBef>
                  <a:spcPts val="0"/>
                </a:spcBef>
                <a:buFont typeface="Arial" panose="020B0604020202020204" pitchFamily="34" charset="0"/>
                <a:buNone/>
                <a:defRPr sz="2966"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7" b="0" dirty="0">
                  <a:latin typeface="Arial" panose="020B0604020202020204" pitchFamily="34" charset="0"/>
                  <a:ea typeface="微软雅黑" panose="020B0503020204020204" pitchFamily="34" charset="-122"/>
                  <a:sym typeface="Arial" panose="020B0604020202020204" pitchFamily="34" charset="0"/>
                </a:rPr>
                <a:t>03</a:t>
              </a:r>
            </a:p>
          </p:txBody>
        </p:sp>
        <p:sp>
          <p:nvSpPr>
            <p:cNvPr id="62" name="Text Placeholder 7">
              <a:extLst>
                <a:ext uri="{FF2B5EF4-FFF2-40B4-BE49-F238E27FC236}">
                  <a16:creationId xmlns:a16="http://schemas.microsoft.com/office/drawing/2014/main" id="{9CF8927B-C64A-4727-8D3A-219065B8A389}"/>
                </a:ext>
              </a:extLst>
            </p:cNvPr>
            <p:cNvSpPr txBox="1">
              <a:spLocks/>
            </p:cNvSpPr>
            <p:nvPr/>
          </p:nvSpPr>
          <p:spPr>
            <a:xfrm>
              <a:off x="7442701" y="2434893"/>
              <a:ext cx="591683" cy="459605"/>
            </a:xfrm>
            <a:prstGeom prst="rect">
              <a:avLst/>
            </a:prstGeom>
          </p:spPr>
          <p:txBody>
            <a:bodyPr vert="horz" lIns="0" tIns="85538" rIns="0" bIns="85538" anchor="ctr"/>
            <a:lstStyle>
              <a:lvl1pPr marL="0" indent="0" algn="ctr" defTabSz="914476" rtl="0" eaLnBrk="1" latinLnBrk="0" hangingPunct="1">
                <a:lnSpc>
                  <a:spcPct val="100000"/>
                </a:lnSpc>
                <a:spcBef>
                  <a:spcPts val="0"/>
                </a:spcBef>
                <a:buFont typeface="Arial" panose="020B0604020202020204" pitchFamily="34" charset="0"/>
                <a:buNone/>
                <a:defRPr sz="2966"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7" b="0" dirty="0">
                  <a:latin typeface="Arial" panose="020B0604020202020204" pitchFamily="34" charset="0"/>
                  <a:ea typeface="微软雅黑" panose="020B0503020204020204" pitchFamily="34" charset="-122"/>
                  <a:sym typeface="Arial" panose="020B0604020202020204" pitchFamily="34" charset="0"/>
                </a:rPr>
                <a:t>02</a:t>
              </a:r>
            </a:p>
          </p:txBody>
        </p:sp>
        <p:sp>
          <p:nvSpPr>
            <p:cNvPr id="63" name="Text Placeholder 7">
              <a:extLst>
                <a:ext uri="{FF2B5EF4-FFF2-40B4-BE49-F238E27FC236}">
                  <a16:creationId xmlns:a16="http://schemas.microsoft.com/office/drawing/2014/main" id="{49925F49-084F-4AEA-965E-47F7656F97C4}"/>
                </a:ext>
              </a:extLst>
            </p:cNvPr>
            <p:cNvSpPr txBox="1">
              <a:spLocks/>
            </p:cNvSpPr>
            <p:nvPr/>
          </p:nvSpPr>
          <p:spPr>
            <a:xfrm>
              <a:off x="7521340" y="5022676"/>
              <a:ext cx="591683" cy="459605"/>
            </a:xfrm>
            <a:prstGeom prst="rect">
              <a:avLst/>
            </a:prstGeom>
          </p:spPr>
          <p:txBody>
            <a:bodyPr vert="horz" lIns="0" tIns="85538" rIns="0" bIns="85538" anchor="ctr"/>
            <a:lstStyle>
              <a:lvl1pPr marL="0" indent="0" algn="ctr" defTabSz="914476" rtl="0" eaLnBrk="1" latinLnBrk="0" hangingPunct="1">
                <a:lnSpc>
                  <a:spcPct val="100000"/>
                </a:lnSpc>
                <a:spcBef>
                  <a:spcPts val="0"/>
                </a:spcBef>
                <a:buFont typeface="Arial" panose="020B0604020202020204" pitchFamily="34" charset="0"/>
                <a:buNone/>
                <a:defRPr sz="2966"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707" b="0" dirty="0">
                  <a:latin typeface="Arial" panose="020B0604020202020204" pitchFamily="34" charset="0"/>
                  <a:ea typeface="微软雅黑" panose="020B0503020204020204" pitchFamily="34" charset="-122"/>
                  <a:sym typeface="Arial" panose="020B0604020202020204" pitchFamily="34" charset="0"/>
                </a:rPr>
                <a:t>04</a:t>
              </a:r>
            </a:p>
          </p:txBody>
        </p:sp>
        <p:sp>
          <p:nvSpPr>
            <p:cNvPr id="64" name="Shape 1719">
              <a:extLst>
                <a:ext uri="{FF2B5EF4-FFF2-40B4-BE49-F238E27FC236}">
                  <a16:creationId xmlns:a16="http://schemas.microsoft.com/office/drawing/2014/main" id="{8838A9DB-8F25-4D03-B758-DDCC9ACF3763}"/>
                </a:ext>
              </a:extLst>
            </p:cNvPr>
            <p:cNvSpPr/>
            <p:nvPr/>
          </p:nvSpPr>
          <p:spPr>
            <a:xfrm>
              <a:off x="4547438" y="3673654"/>
              <a:ext cx="1478014" cy="1773422"/>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tx2">
                <a:lumMod val="40000"/>
                <a:lumOff val="60000"/>
              </a:schemeClr>
            </a:solidFill>
            <a:ln w="12700">
              <a:miter lim="400000"/>
            </a:ln>
          </p:spPr>
          <p:txBody>
            <a:bodyPr lIns="9304" tIns="9304" rIns="9304" bIns="9304" anchor="ctr"/>
            <a:lstStyle/>
            <a:p>
              <a:pPr defTabSz="11164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8">
                <a:latin typeface="Arial" panose="020B0604020202020204" pitchFamily="34" charset="0"/>
                <a:ea typeface="微软雅黑" panose="020B0503020204020204" pitchFamily="34" charset="-122"/>
                <a:sym typeface="Arial" panose="020B0604020202020204" pitchFamily="34" charset="0"/>
              </a:endParaRPr>
            </a:p>
          </p:txBody>
        </p:sp>
        <p:sp>
          <p:nvSpPr>
            <p:cNvPr id="65" name="Shape 1720">
              <a:extLst>
                <a:ext uri="{FF2B5EF4-FFF2-40B4-BE49-F238E27FC236}">
                  <a16:creationId xmlns:a16="http://schemas.microsoft.com/office/drawing/2014/main" id="{FE77428C-FB08-4CA1-BA18-A07A366B16FF}"/>
                </a:ext>
              </a:extLst>
            </p:cNvPr>
            <p:cNvSpPr/>
            <p:nvPr/>
          </p:nvSpPr>
          <p:spPr>
            <a:xfrm>
              <a:off x="5847160" y="3971039"/>
              <a:ext cx="1773367" cy="1478205"/>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chemeClr val="accent5">
                <a:lumMod val="75000"/>
              </a:schemeClr>
            </a:solidFill>
            <a:ln w="12700">
              <a:miter lim="400000"/>
            </a:ln>
          </p:spPr>
          <p:txBody>
            <a:bodyPr lIns="9304" tIns="9304" rIns="9304" bIns="9304" anchor="ctr"/>
            <a:lstStyle/>
            <a:p>
              <a:pPr defTabSz="11164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8">
                <a:latin typeface="Arial" panose="020B0604020202020204" pitchFamily="34" charset="0"/>
                <a:ea typeface="微软雅黑" panose="020B0503020204020204" pitchFamily="34" charset="-122"/>
                <a:sym typeface="Arial" panose="020B0604020202020204" pitchFamily="34" charset="0"/>
              </a:endParaRPr>
            </a:p>
          </p:txBody>
        </p:sp>
        <p:sp>
          <p:nvSpPr>
            <p:cNvPr id="66" name="Shape 1721">
              <a:extLst>
                <a:ext uri="{FF2B5EF4-FFF2-40B4-BE49-F238E27FC236}">
                  <a16:creationId xmlns:a16="http://schemas.microsoft.com/office/drawing/2014/main" id="{5BFA5491-CF90-44B8-BE70-229C9DFECB37}"/>
                </a:ext>
              </a:extLst>
            </p:cNvPr>
            <p:cNvSpPr/>
            <p:nvPr/>
          </p:nvSpPr>
          <p:spPr>
            <a:xfrm>
              <a:off x="6133497" y="2390376"/>
              <a:ext cx="1478014" cy="1773422"/>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tx2">
                <a:lumMod val="40000"/>
                <a:lumOff val="60000"/>
              </a:schemeClr>
            </a:solidFill>
            <a:ln w="12700">
              <a:miter lim="400000"/>
            </a:ln>
          </p:spPr>
          <p:txBody>
            <a:bodyPr lIns="9304" tIns="9304" rIns="9304" bIns="9304" anchor="ctr"/>
            <a:lstStyle/>
            <a:p>
              <a:pPr defTabSz="11164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8">
                <a:latin typeface="Arial" panose="020B0604020202020204" pitchFamily="34" charset="0"/>
                <a:ea typeface="微软雅黑" panose="020B0503020204020204" pitchFamily="34" charset="-122"/>
                <a:sym typeface="Arial" panose="020B0604020202020204" pitchFamily="34" charset="0"/>
              </a:endParaRPr>
            </a:p>
          </p:txBody>
        </p:sp>
        <p:sp>
          <p:nvSpPr>
            <p:cNvPr id="67" name="Shape 1722">
              <a:extLst>
                <a:ext uri="{FF2B5EF4-FFF2-40B4-BE49-F238E27FC236}">
                  <a16:creationId xmlns:a16="http://schemas.microsoft.com/office/drawing/2014/main" id="{B378B3DE-0C4E-494B-8FA6-FF5BDA24966C}"/>
                </a:ext>
              </a:extLst>
            </p:cNvPr>
            <p:cNvSpPr/>
            <p:nvPr/>
          </p:nvSpPr>
          <p:spPr>
            <a:xfrm>
              <a:off x="4547437" y="2390379"/>
              <a:ext cx="1773367" cy="1478125"/>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chemeClr val="accent1"/>
            </a:solidFill>
            <a:ln w="12700">
              <a:miter lim="400000"/>
            </a:ln>
          </p:spPr>
          <p:txBody>
            <a:bodyPr lIns="9304" tIns="9304" rIns="9304" bIns="9304" anchor="ctr"/>
            <a:lstStyle/>
            <a:p>
              <a:pPr defTabSz="11164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8" dirty="0">
                <a:latin typeface="Arial" panose="020B0604020202020204" pitchFamily="34" charset="0"/>
                <a:ea typeface="微软雅黑" panose="020B0503020204020204" pitchFamily="34" charset="-122"/>
                <a:sym typeface="Arial" panose="020B0604020202020204" pitchFamily="34" charset="0"/>
              </a:endParaRPr>
            </a:p>
          </p:txBody>
        </p:sp>
        <p:sp>
          <p:nvSpPr>
            <p:cNvPr id="68" name="Text Placeholder 7">
              <a:extLst>
                <a:ext uri="{FF2B5EF4-FFF2-40B4-BE49-F238E27FC236}">
                  <a16:creationId xmlns:a16="http://schemas.microsoft.com/office/drawing/2014/main" id="{8F2DBCF2-6422-49D3-A4C4-F0005568889A}"/>
                </a:ext>
              </a:extLst>
            </p:cNvPr>
            <p:cNvSpPr txBox="1">
              <a:spLocks/>
            </p:cNvSpPr>
            <p:nvPr/>
          </p:nvSpPr>
          <p:spPr>
            <a:xfrm>
              <a:off x="5078917" y="2793726"/>
              <a:ext cx="575859" cy="642586"/>
            </a:xfrm>
            <a:prstGeom prst="rect">
              <a:avLst/>
            </a:prstGeom>
          </p:spPr>
          <p:txBody>
            <a:bodyPr vert="horz" wrap="square" lIns="0" tIns="0" rIns="0" bIns="0" anchor="ctr"/>
            <a:lstStyle>
              <a:lvl1pPr marL="0" indent="0" algn="ctr" defTabSz="914476" rtl="0" eaLnBrk="1" latinLnBrk="0" hangingPunct="1">
                <a:lnSpc>
                  <a:spcPct val="100000"/>
                </a:lnSpc>
                <a:spcBef>
                  <a:spcPts val="0"/>
                </a:spcBef>
                <a:buFont typeface="Arial" panose="020B0604020202020204" pitchFamily="34" charset="0"/>
                <a:buNone/>
                <a:defRPr sz="2669" b="0" i="0"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远场唤醒</a:t>
              </a:r>
              <a:r>
                <a:rPr lang="en-US" altLang="zh-CN" sz="1400" dirty="0">
                  <a:latin typeface="宋体" panose="02010600030101010101" pitchFamily="2" charset="-122"/>
                  <a:ea typeface="宋体" panose="02010600030101010101" pitchFamily="2" charset="-122"/>
                </a:rPr>
                <a:t>API</a:t>
              </a:r>
              <a:endParaRPr lang="es-ES_tradnl" sz="1327" dirty="0">
                <a:latin typeface="Arial" panose="020B0604020202020204" pitchFamily="34" charset="0"/>
                <a:ea typeface="微软雅黑" panose="020B0503020204020204" pitchFamily="34" charset="-122"/>
                <a:sym typeface="Arial" panose="020B0604020202020204" pitchFamily="34" charset="0"/>
              </a:endParaRPr>
            </a:p>
          </p:txBody>
        </p:sp>
        <p:sp>
          <p:nvSpPr>
            <p:cNvPr id="69" name="Text Placeholder 7">
              <a:extLst>
                <a:ext uri="{FF2B5EF4-FFF2-40B4-BE49-F238E27FC236}">
                  <a16:creationId xmlns:a16="http://schemas.microsoft.com/office/drawing/2014/main" id="{606B4FD3-C1E8-4BD0-A1F9-E02F09AE8D24}"/>
                </a:ext>
              </a:extLst>
            </p:cNvPr>
            <p:cNvSpPr txBox="1">
              <a:spLocks/>
            </p:cNvSpPr>
            <p:nvPr/>
          </p:nvSpPr>
          <p:spPr>
            <a:xfrm>
              <a:off x="4945246" y="4189500"/>
              <a:ext cx="476683" cy="642586"/>
            </a:xfrm>
            <a:prstGeom prst="rect">
              <a:avLst/>
            </a:prstGeom>
          </p:spPr>
          <p:txBody>
            <a:bodyPr vert="horz" wrap="square" lIns="0" tIns="0" rIns="0" bIns="0" anchor="ctr"/>
            <a:lstStyle>
              <a:lvl1pPr marL="0" indent="0" algn="ctr" defTabSz="914476" rtl="0" eaLnBrk="1" latinLnBrk="0" hangingPunct="1">
                <a:lnSpc>
                  <a:spcPct val="100000"/>
                </a:lnSpc>
                <a:spcBef>
                  <a:spcPts val="0"/>
                </a:spcBef>
                <a:buFont typeface="Arial" panose="020B0604020202020204" pitchFamily="34" charset="0"/>
                <a:buNone/>
                <a:defRPr sz="2669" b="0" i="0"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短语音识别</a:t>
              </a:r>
              <a:r>
                <a:rPr lang="en-US" altLang="zh-CN" sz="1400" dirty="0">
                  <a:latin typeface="宋体" panose="02010600030101010101" pitchFamily="2" charset="-122"/>
                  <a:ea typeface="宋体" panose="02010600030101010101" pitchFamily="2" charset="-122"/>
                </a:rPr>
                <a:t>API</a:t>
              </a:r>
              <a:endParaRPr lang="es-ES_tradnl" sz="1327" dirty="0">
                <a:latin typeface="Arial" panose="020B0604020202020204" pitchFamily="34" charset="0"/>
                <a:ea typeface="微软雅黑" panose="020B0503020204020204" pitchFamily="34" charset="-122"/>
                <a:sym typeface="Arial" panose="020B0604020202020204" pitchFamily="34" charset="0"/>
              </a:endParaRPr>
            </a:p>
          </p:txBody>
        </p:sp>
        <p:sp>
          <p:nvSpPr>
            <p:cNvPr id="70" name="Text Placeholder 7">
              <a:extLst>
                <a:ext uri="{FF2B5EF4-FFF2-40B4-BE49-F238E27FC236}">
                  <a16:creationId xmlns:a16="http://schemas.microsoft.com/office/drawing/2014/main" id="{E7D21E8C-3A1E-422B-99D5-63886E009936}"/>
                </a:ext>
              </a:extLst>
            </p:cNvPr>
            <p:cNvSpPr txBox="1">
              <a:spLocks/>
            </p:cNvSpPr>
            <p:nvPr/>
          </p:nvSpPr>
          <p:spPr>
            <a:xfrm>
              <a:off x="6749288" y="3068601"/>
              <a:ext cx="505617" cy="644379"/>
            </a:xfrm>
            <a:prstGeom prst="rect">
              <a:avLst/>
            </a:prstGeom>
          </p:spPr>
          <p:txBody>
            <a:bodyPr vert="horz" wrap="square" lIns="0" tIns="0" rIns="0" bIns="0" anchor="ctr"/>
            <a:lstStyle>
              <a:lvl1pPr marL="0" indent="0" algn="ctr" defTabSz="914476" rtl="0" eaLnBrk="1" latinLnBrk="0" hangingPunct="1">
                <a:lnSpc>
                  <a:spcPct val="100000"/>
                </a:lnSpc>
                <a:spcBef>
                  <a:spcPts val="0"/>
                </a:spcBef>
                <a:buFont typeface="Arial" panose="020B0604020202020204" pitchFamily="34" charset="0"/>
                <a:buNone/>
                <a:defRPr sz="2669" b="0" i="0"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声纹识别</a:t>
              </a:r>
              <a:r>
                <a:rPr lang="en-US" altLang="zh-CN" sz="1400" dirty="0">
                  <a:latin typeface="宋体" panose="02010600030101010101" pitchFamily="2" charset="-122"/>
                  <a:ea typeface="宋体" panose="02010600030101010101" pitchFamily="2" charset="-122"/>
                </a:rPr>
                <a:t>API</a:t>
              </a:r>
              <a:endParaRPr lang="es-ES_tradnl" sz="1327" dirty="0">
                <a:latin typeface="Arial" panose="020B0604020202020204" pitchFamily="34" charset="0"/>
                <a:ea typeface="微软雅黑" panose="020B0503020204020204" pitchFamily="34" charset="-122"/>
                <a:sym typeface="Arial" panose="020B0604020202020204" pitchFamily="34" charset="0"/>
              </a:endParaRPr>
            </a:p>
          </p:txBody>
        </p:sp>
        <p:sp>
          <p:nvSpPr>
            <p:cNvPr id="71" name="Text Placeholder 7">
              <a:extLst>
                <a:ext uri="{FF2B5EF4-FFF2-40B4-BE49-F238E27FC236}">
                  <a16:creationId xmlns:a16="http://schemas.microsoft.com/office/drawing/2014/main" id="{44203F6E-F92C-45D1-9F49-110C57A6542B}"/>
                </a:ext>
              </a:extLst>
            </p:cNvPr>
            <p:cNvSpPr txBox="1">
              <a:spLocks/>
            </p:cNvSpPr>
            <p:nvPr/>
          </p:nvSpPr>
          <p:spPr>
            <a:xfrm>
              <a:off x="6517948" y="4409835"/>
              <a:ext cx="587401" cy="644379"/>
            </a:xfrm>
            <a:prstGeom prst="rect">
              <a:avLst/>
            </a:prstGeom>
          </p:spPr>
          <p:txBody>
            <a:bodyPr vert="horz" wrap="square" lIns="0" tIns="0" rIns="0" bIns="0" anchor="ctr"/>
            <a:lstStyle>
              <a:lvl1pPr marL="0" indent="0" algn="ctr" defTabSz="914476" rtl="0" eaLnBrk="1" latinLnBrk="0" hangingPunct="1">
                <a:lnSpc>
                  <a:spcPct val="100000"/>
                </a:lnSpc>
                <a:spcBef>
                  <a:spcPts val="0"/>
                </a:spcBef>
                <a:buFont typeface="Arial" panose="020B0604020202020204" pitchFamily="34" charset="0"/>
                <a:buNone/>
                <a:defRPr sz="2669" b="0" i="0"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对话情绪识别</a:t>
              </a:r>
              <a:r>
                <a:rPr lang="en-US" altLang="zh-CN" sz="1400" dirty="0">
                  <a:latin typeface="宋体" panose="02010600030101010101" pitchFamily="2" charset="-122"/>
                  <a:ea typeface="宋体" panose="02010600030101010101" pitchFamily="2" charset="-122"/>
                </a:rPr>
                <a:t>API</a:t>
              </a:r>
              <a:endParaRPr lang="es-ES_tradnl" sz="1327"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80" name="P6">
            <a:hlinkClick r:id="" action="ppaction://media"/>
            <a:extLst>
              <a:ext uri="{FF2B5EF4-FFF2-40B4-BE49-F238E27FC236}">
                <a16:creationId xmlns:a16="http://schemas.microsoft.com/office/drawing/2014/main" id="{D83356F2-307B-420C-9B5B-094CFE05D5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48347" y="6182196"/>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55312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18" fill="hold"/>
                                        <p:tgtEl>
                                          <p:spTgt spid="8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77631" y="1995872"/>
            <a:ext cx="3114255" cy="4601536"/>
            <a:chOff x="1912730"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624593" y="2947163"/>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30" y="2665946"/>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针对性</a:t>
              </a:r>
              <a:endParaRPr lang="en-US" sz="24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12"/>
            <p:cNvSpPr/>
            <p:nvPr/>
          </p:nvSpPr>
          <p:spPr>
            <a:xfrm>
              <a:off x="1912730" y="4170703"/>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智能化</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191"/>
            <p:cNvSpPr txBox="1"/>
            <p:nvPr/>
          </p:nvSpPr>
          <p:spPr>
            <a:xfrm>
              <a:off x="1939252" y="2785177"/>
              <a:ext cx="314797" cy="35498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32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endParaRPr lang="en-US" sz="132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192"/>
            <p:cNvSpPr txBox="1"/>
            <p:nvPr/>
          </p:nvSpPr>
          <p:spPr>
            <a:xfrm>
              <a:off x="1939251" y="4283894"/>
              <a:ext cx="314797" cy="35498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327"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8" name="TextBox 193"/>
            <p:cNvSpPr txBox="1"/>
            <p:nvPr/>
          </p:nvSpPr>
          <p:spPr>
            <a:xfrm>
              <a:off x="1939252" y="4290269"/>
              <a:ext cx="314797" cy="354986"/>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32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endParaRPr lang="en-US" sz="132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Rectangle 38"/>
            <p:cNvSpPr/>
            <p:nvPr/>
          </p:nvSpPr>
          <p:spPr>
            <a:xfrm>
              <a:off x="2679704" y="3412206"/>
              <a:ext cx="2330568" cy="356576"/>
            </a:xfrm>
            <a:prstGeom prst="rect">
              <a:avLst/>
            </a:prstGeom>
          </p:spPr>
          <p:txBody>
            <a:bodyPr wrap="square">
              <a:spAutoFit/>
            </a:bodyPr>
            <a:lstStyle/>
            <a:p>
              <a:pPr algn="ctr">
                <a:lnSpc>
                  <a:spcPct val="120000"/>
                </a:lnSpc>
              </a:pPr>
              <a:r>
                <a:rPr lang="zh-CN" altLang="en-US" sz="1327">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327">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39"/>
            <p:cNvSpPr/>
            <p:nvPr/>
          </p:nvSpPr>
          <p:spPr>
            <a:xfrm>
              <a:off x="2679704" y="4314673"/>
              <a:ext cx="2330568" cy="354986"/>
            </a:xfrm>
            <a:prstGeom prst="rect">
              <a:avLst/>
            </a:prstGeom>
          </p:spPr>
          <p:txBody>
            <a:bodyPr wrap="square">
              <a:spAutoFit/>
            </a:bodyPr>
            <a:lstStyle/>
            <a:p>
              <a:pPr algn="ctr">
                <a:lnSpc>
                  <a:spcPct val="120000"/>
                </a:lnSpc>
              </a:pPr>
              <a:endPar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40"/>
            <p:cNvSpPr/>
            <p:nvPr/>
          </p:nvSpPr>
          <p:spPr>
            <a:xfrm>
              <a:off x="2679704" y="5214752"/>
              <a:ext cx="2330568" cy="356576"/>
            </a:xfrm>
            <a:prstGeom prst="rect">
              <a:avLst/>
            </a:prstGeom>
          </p:spPr>
          <p:txBody>
            <a:bodyPr wrap="square">
              <a:spAutoFit/>
            </a:bodyPr>
            <a:lstStyle/>
            <a:p>
              <a:pPr algn="ctr">
                <a:lnSpc>
                  <a:spcPct val="120000"/>
                </a:lnSpc>
              </a:pPr>
              <a:r>
                <a:rPr lang="zh-CN" altLang="en-US" sz="1327">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327">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32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TextBox 42"/>
          <p:cNvSpPr txBox="1"/>
          <p:nvPr/>
        </p:nvSpPr>
        <p:spPr>
          <a:xfrm>
            <a:off x="3134759" y="1294530"/>
            <a:ext cx="5690460" cy="733727"/>
          </a:xfrm>
          <a:prstGeom prst="rect">
            <a:avLst/>
          </a:prstGeom>
          <a:noFill/>
        </p:spPr>
        <p:txBody>
          <a:bodyPr wrap="square" rtlCol="0">
            <a:spAutoFit/>
          </a:bodyPr>
          <a:lstStyle/>
          <a:p>
            <a:pPr algn="just">
              <a:lnSpc>
                <a:spcPct val="120000"/>
              </a:lnSpc>
            </a:pPr>
            <a:r>
              <a:rPr lang="zh-CN" altLang="en-US" b="1" dirty="0"/>
              <a:t>着眼于当下智能音箱产品使其优化，可以针对用户个体及用户的情绪提供更精准的歌曲推送，提升用户体验。</a:t>
            </a:r>
            <a:endParaRPr lang="en-GB" altLang="zh-CN" sz="1327"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TextBox 8">
            <a:extLst>
              <a:ext uri="{FF2B5EF4-FFF2-40B4-BE49-F238E27FC236}">
                <a16:creationId xmlns:a16="http://schemas.microsoft.com/office/drawing/2014/main" id="{E2C56BDA-B685-4765-96D4-A484A259118B}"/>
              </a:ext>
            </a:extLst>
          </p:cNvPr>
          <p:cNvSpPr txBox="1"/>
          <p:nvPr/>
        </p:nvSpPr>
        <p:spPr>
          <a:xfrm>
            <a:off x="1296834" y="406780"/>
            <a:ext cx="6602867"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2.</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核心加值（最小可行性产品）</a:t>
            </a:r>
          </a:p>
        </p:txBody>
      </p:sp>
      <p:sp>
        <p:nvSpPr>
          <p:cNvPr id="2" name="矩形: 圆角 1">
            <a:extLst>
              <a:ext uri="{FF2B5EF4-FFF2-40B4-BE49-F238E27FC236}">
                <a16:creationId xmlns:a16="http://schemas.microsoft.com/office/drawing/2014/main" id="{7A6289A9-9219-4869-979F-8B73BA36DD62}"/>
              </a:ext>
            </a:extLst>
          </p:cNvPr>
          <p:cNvSpPr/>
          <p:nvPr/>
        </p:nvSpPr>
        <p:spPr>
          <a:xfrm>
            <a:off x="6172898" y="2948741"/>
            <a:ext cx="5227741" cy="59946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lumMod val="85000"/>
                    <a:lumOff val="15000"/>
                  </a:schemeClr>
                </a:solidFill>
              </a:rPr>
              <a:t>针对识别的用户个体推荐其喜欢的歌曲</a:t>
            </a:r>
          </a:p>
        </p:txBody>
      </p:sp>
      <p:sp>
        <p:nvSpPr>
          <p:cNvPr id="69" name="矩形: 圆角 68">
            <a:extLst>
              <a:ext uri="{FF2B5EF4-FFF2-40B4-BE49-F238E27FC236}">
                <a16:creationId xmlns:a16="http://schemas.microsoft.com/office/drawing/2014/main" id="{0AB37E0F-C6E5-46E6-89F0-3DA1719D5F18}"/>
              </a:ext>
            </a:extLst>
          </p:cNvPr>
          <p:cNvSpPr/>
          <p:nvPr/>
        </p:nvSpPr>
        <p:spPr>
          <a:xfrm>
            <a:off x="6172898" y="4375338"/>
            <a:ext cx="5227741" cy="59946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lumMod val="85000"/>
                    <a:lumOff val="15000"/>
                  </a:schemeClr>
                </a:solidFill>
              </a:rPr>
              <a:t>根据用户语音输入的内容文本识别用户当下情绪，推荐符合心情的歌曲</a:t>
            </a:r>
          </a:p>
        </p:txBody>
      </p:sp>
      <p:pic>
        <p:nvPicPr>
          <p:cNvPr id="15" name="P7">
            <a:hlinkClick r:id="" action="ppaction://media"/>
            <a:extLst>
              <a:ext uri="{FF2B5EF4-FFF2-40B4-BE49-F238E27FC236}">
                <a16:creationId xmlns:a16="http://schemas.microsoft.com/office/drawing/2014/main" id="{88C17216-15B2-427E-9AE6-4D81D21FBA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0626" y="5866182"/>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324234263"/>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833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15"/>
                </p:tgtEl>
              </p:cMediaNode>
            </p:audio>
          </p:childTnLst>
        </p:cTn>
      </p:par>
    </p:tnLst>
    <p:bldLst>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799984" y="3216727"/>
            <a:ext cx="572593" cy="346762"/>
          </a:xfrm>
          <a:prstGeom prst="rect">
            <a:avLst/>
          </a:prstGeom>
          <a:noFill/>
        </p:spPr>
        <p:txBody>
          <a:bodyPr wrap="none" rtlCol="0">
            <a:spAutoFit/>
          </a:bodyPr>
          <a:lstStyle/>
          <a:p>
            <a:pPr algn="just">
              <a:lnSpc>
                <a:spcPct val="120000"/>
              </a:lnSpc>
            </a:pPr>
            <a:r>
              <a:rPr lang="en-US" sz="151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82%</a:t>
            </a:r>
            <a:endParaRPr lang="en-GB" sz="151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7" name="Group 36"/>
          <p:cNvGrpSpPr/>
          <p:nvPr/>
        </p:nvGrpSpPr>
        <p:grpSpPr>
          <a:xfrm>
            <a:off x="6606657" y="3078571"/>
            <a:ext cx="2887295" cy="3348875"/>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79401" tIns="39701" rIns="79401" bIns="39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3">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6606653" y="3909177"/>
            <a:ext cx="2276524" cy="2518266"/>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79401" tIns="39701" rIns="79401" bIns="39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3">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6606656" y="2251840"/>
            <a:ext cx="3498066" cy="4175606"/>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79401" tIns="39701" rIns="79401" bIns="39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3">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8"/>
          <p:cNvGrpSpPr/>
          <p:nvPr/>
        </p:nvGrpSpPr>
        <p:grpSpPr>
          <a:xfrm>
            <a:off x="6606654" y="4735594"/>
            <a:ext cx="1665749" cy="1691850"/>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79401" tIns="39701" rIns="79401" bIns="39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853">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a:off x="1227215" y="2178012"/>
            <a:ext cx="398037" cy="298720"/>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3" name="Rectangle 22"/>
          <p:cNvSpPr/>
          <p:nvPr/>
        </p:nvSpPr>
        <p:spPr>
          <a:xfrm>
            <a:off x="1957831" y="1906339"/>
            <a:ext cx="4414746" cy="886653"/>
          </a:xfrm>
          <a:prstGeom prst="rect">
            <a:avLst/>
          </a:prstGeom>
        </p:spPr>
        <p:txBody>
          <a:bodyPr wrap="square">
            <a:spAutoFit/>
          </a:bodyPr>
          <a:lstStyle/>
          <a:p>
            <a:pPr algn="just">
              <a:lnSpc>
                <a:spcPct val="120000"/>
              </a:lnSpc>
            </a:pPr>
            <a:r>
              <a:rPr lang="zh-CN" altLang="en-US" sz="1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用户痛点宣言：</a:t>
            </a:r>
            <a:r>
              <a:rPr lang="zh-CN" altLang="en-US" sz="1400" dirty="0"/>
              <a:t>帮助用户获得更加符合个人爱好及当下心情的歌曲推荐。解决需要手动选歌难和选歌久的问题。</a:t>
            </a:r>
            <a:endParaRPr lang="en-GB" altLang="zh-CN" sz="758"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4" name="Group 23"/>
          <p:cNvGrpSpPr/>
          <p:nvPr/>
        </p:nvGrpSpPr>
        <p:grpSpPr>
          <a:xfrm>
            <a:off x="1254105" y="3237642"/>
            <a:ext cx="398037" cy="298720"/>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8" name="Group 27"/>
          <p:cNvGrpSpPr/>
          <p:nvPr/>
        </p:nvGrpSpPr>
        <p:grpSpPr>
          <a:xfrm>
            <a:off x="1254105" y="4128047"/>
            <a:ext cx="398037" cy="298720"/>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1280995" y="5075518"/>
            <a:ext cx="398037" cy="298720"/>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853">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6" name="TextBox 8">
            <a:extLst>
              <a:ext uri="{FF2B5EF4-FFF2-40B4-BE49-F238E27FC236}">
                <a16:creationId xmlns:a16="http://schemas.microsoft.com/office/drawing/2014/main" id="{014A58D7-E575-4D58-923A-D5FD42EA6D20}"/>
              </a:ext>
            </a:extLst>
          </p:cNvPr>
          <p:cNvSpPr txBox="1"/>
          <p:nvPr/>
        </p:nvSpPr>
        <p:spPr>
          <a:xfrm>
            <a:off x="786182" y="440336"/>
            <a:ext cx="5309818"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3.</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核心价值与用户痛点</a:t>
            </a:r>
          </a:p>
        </p:txBody>
      </p:sp>
      <p:sp>
        <p:nvSpPr>
          <p:cNvPr id="47" name="Rectangle 22">
            <a:extLst>
              <a:ext uri="{FF2B5EF4-FFF2-40B4-BE49-F238E27FC236}">
                <a16:creationId xmlns:a16="http://schemas.microsoft.com/office/drawing/2014/main" id="{88A84A54-1A44-4ED2-A581-F302D1EFC6F3}"/>
              </a:ext>
            </a:extLst>
          </p:cNvPr>
          <p:cNvSpPr/>
          <p:nvPr/>
        </p:nvSpPr>
        <p:spPr>
          <a:xfrm>
            <a:off x="1957830" y="3114939"/>
            <a:ext cx="4414746" cy="628121"/>
          </a:xfrm>
          <a:prstGeom prst="rect">
            <a:avLst/>
          </a:prstGeom>
        </p:spPr>
        <p:txBody>
          <a:bodyPr wrap="square">
            <a:spAutoFit/>
          </a:bodyPr>
          <a:lstStyle/>
          <a:p>
            <a:pPr algn="just">
              <a:lnSpc>
                <a:spcPct val="120000"/>
              </a:lnSpc>
            </a:pPr>
            <a:r>
              <a:rPr lang="zh-CN" altLang="en-US" sz="1600" b="1" dirty="0">
                <a:solidFill>
                  <a:schemeClr val="accent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用户痛点场景</a:t>
            </a:r>
            <a:r>
              <a:rPr lang="en-US" altLang="zh-CN" sz="1600" b="1" dirty="0">
                <a:solidFill>
                  <a:schemeClr val="accent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1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t>儿子想在洗澡的时候听歌，无奈打开音箱继续播放是爸爸爱听的歌。</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ectangle 22">
            <a:extLst>
              <a:ext uri="{FF2B5EF4-FFF2-40B4-BE49-F238E27FC236}">
                <a16:creationId xmlns:a16="http://schemas.microsoft.com/office/drawing/2014/main" id="{FD3E5AE3-E9D6-4FF1-8DFB-704B039093E8}"/>
              </a:ext>
            </a:extLst>
          </p:cNvPr>
          <p:cNvSpPr/>
          <p:nvPr/>
        </p:nvSpPr>
        <p:spPr>
          <a:xfrm>
            <a:off x="1957829" y="3948676"/>
            <a:ext cx="4414746" cy="886653"/>
          </a:xfrm>
          <a:prstGeom prst="rect">
            <a:avLst/>
          </a:prstGeom>
        </p:spPr>
        <p:txBody>
          <a:bodyPr wrap="square">
            <a:spAutoFit/>
          </a:bodyPr>
          <a:lstStyle/>
          <a:p>
            <a:pPr algn="just">
              <a:lnSpc>
                <a:spcPct val="120000"/>
              </a:lnSpc>
            </a:pPr>
            <a:r>
              <a:rPr lang="zh-CN" altLang="en-US" sz="16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用户痛点场景</a:t>
            </a:r>
            <a:r>
              <a:rPr lang="en-US" altLang="zh-CN" sz="1600" b="1" dirty="0">
                <a:solidFill>
                  <a:schemeClr val="bg2">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t>爸爸下班后很疲惫，想用最简单的交互方法听到自己平常爱听的歌，回到家却要手动选歌连接音箱播放。</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Rectangle 22">
            <a:extLst>
              <a:ext uri="{FF2B5EF4-FFF2-40B4-BE49-F238E27FC236}">
                <a16:creationId xmlns:a16="http://schemas.microsoft.com/office/drawing/2014/main" id="{6B03C882-EED6-4B41-94DA-2AE611224AB1}"/>
              </a:ext>
            </a:extLst>
          </p:cNvPr>
          <p:cNvSpPr/>
          <p:nvPr/>
        </p:nvSpPr>
        <p:spPr>
          <a:xfrm>
            <a:off x="1957829" y="4940748"/>
            <a:ext cx="4414746" cy="886653"/>
          </a:xfrm>
          <a:prstGeom prst="rect">
            <a:avLst/>
          </a:prstGeom>
        </p:spPr>
        <p:txBody>
          <a:bodyPr wrap="square">
            <a:spAutoFit/>
          </a:bodyPr>
          <a:lstStyle/>
          <a:p>
            <a:pPr algn="just">
              <a:lnSpc>
                <a:spcPct val="120000"/>
              </a:lnSpc>
            </a:pPr>
            <a:r>
              <a:rPr lang="zh-CN" altLang="en-US" sz="1600" b="1" dirty="0">
                <a:solidFill>
                  <a:schemeClr val="accent4">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用户痛点场景</a:t>
            </a:r>
            <a:r>
              <a:rPr lang="en-US" altLang="zh-CN" sz="1600" b="1" dirty="0">
                <a:solidFill>
                  <a:schemeClr val="accent4">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2</a:t>
            </a:r>
            <a:r>
              <a:rPr lang="zh-CN" altLang="en-US" sz="1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400" dirty="0"/>
              <a:t>妈妈做饭的时候喜欢听歌，今天女儿放假回家吃饭，妈妈特别愉快，想在做饭的时候听到欢快的歌曲。</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P8-2">
            <a:hlinkClick r:id="" action="ppaction://media"/>
            <a:extLst>
              <a:ext uri="{FF2B5EF4-FFF2-40B4-BE49-F238E27FC236}">
                <a16:creationId xmlns:a16="http://schemas.microsoft.com/office/drawing/2014/main" id="{2A5FAC12-9CF0-4613-BE4F-77DD6390B7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3539" y="6067220"/>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130887259"/>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5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6500"/>
                            </p:stCondLst>
                            <p:childTnLst>
                              <p:par>
                                <p:cTn id="49" presetID="10" presetClass="entr" presetSubtype="0" fill="hold" grpId="0"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par>
                          <p:cTn id="52" fill="hold">
                            <p:stCondLst>
                              <p:cond delay="7000"/>
                            </p:stCondLst>
                            <p:childTnLst>
                              <p:par>
                                <p:cTn id="53" presetID="10" presetClass="entr" presetSubtype="0" fill="hold" grpId="0"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par>
                          <p:cTn id="56" fill="hold">
                            <p:stCondLst>
                              <p:cond delay="7500"/>
                            </p:stCondLst>
                            <p:childTnLst>
                              <p:par>
                                <p:cTn id="57" presetID="10" presetClass="entr" presetSubtype="0"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mediacall" presetSubtype="0" fill="hold" nodeType="clickEffect">
                                  <p:stCondLst>
                                    <p:cond delay="0"/>
                                  </p:stCondLst>
                                  <p:childTnLst>
                                    <p:cmd type="call" cmd="playFrom(0.0)">
                                      <p:cBhvr>
                                        <p:cTn id="63" dur="298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64" fill="hold" display="0">
                  <p:stCondLst>
                    <p:cond delay="indefinite"/>
                  </p:stCondLst>
                  <p:endCondLst>
                    <p:cond evt="onStopAudio" delay="0">
                      <p:tgtEl>
                        <p:sldTgt/>
                      </p:tgtEl>
                    </p:cond>
                  </p:endCondLst>
                </p:cTn>
                <p:tgtEl>
                  <p:spTgt spid="3"/>
                </p:tgtEl>
              </p:cMediaNode>
            </p:audio>
          </p:childTnLst>
        </p:cTn>
      </p:par>
    </p:tnLst>
    <p:bldLst>
      <p:bldP spid="23" grpId="0"/>
      <p:bldP spid="47" grpId="0"/>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261527" y="1980446"/>
            <a:ext cx="3224907" cy="1052138"/>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09" tIns="69987" rIns="69987" bIns="69989" numCol="1" spcCol="1270" anchor="ctr" anchorCtr="0">
            <a:noAutofit/>
          </a:bodyPr>
          <a:lstStyle/>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261527" y="3331643"/>
            <a:ext cx="3224907" cy="1052138"/>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09" tIns="69989" rIns="69987" bIns="69987" numCol="1" spcCol="1270" anchor="ctr" anchorCtr="0">
            <a:noAutofit/>
          </a:bodyPr>
          <a:lstStyle/>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261527" y="4682839"/>
            <a:ext cx="3224907" cy="1052138"/>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09" tIns="69989" rIns="69987" bIns="69987" numCol="1" spcCol="1270" anchor="ctr" anchorCtr="0">
            <a:noAutofit/>
          </a:bodyPr>
          <a:lstStyle/>
          <a:p>
            <a:pPr marL="0" lvl="1" defTabSz="1303754">
              <a:lnSpc>
                <a:spcPct val="120000"/>
              </a:lnSpc>
              <a:spcAft>
                <a:spcPct val="15000"/>
              </a:spcAft>
            </a:pPr>
            <a:r>
              <a:rPr lang="zh-CN" altLang="en-US" sz="1600" dirty="0"/>
              <a:t>用户需要手动进行一切操作</a:t>
            </a:r>
            <a:endParaRPr 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p:nvPr/>
        </p:nvSpPr>
        <p:spPr>
          <a:xfrm flipH="1">
            <a:off x="6705568" y="1980446"/>
            <a:ext cx="3224907" cy="1052138"/>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09" tIns="69987" rIns="69987" bIns="69989" numCol="1" spcCol="1270" anchor="ctr" anchorCtr="0">
            <a:noAutofit/>
          </a:bodyPr>
          <a:lstStyle/>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6705568" y="3331643"/>
            <a:ext cx="3224907" cy="1052138"/>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09" tIns="69989" rIns="69987" bIns="69987" numCol="1" spcCol="1270" anchor="ctr" anchorCtr="0">
            <a:noAutofit/>
          </a:bodyPr>
          <a:lstStyle/>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6694979" y="4682839"/>
            <a:ext cx="3224907" cy="1052138"/>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08609" tIns="69989" rIns="69987" bIns="69987" numCol="1" spcCol="1270" anchor="ctr" anchorCtr="0">
            <a:noAutofit/>
          </a:bodyPr>
          <a:lstStyle/>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a:p>
            <a:pPr marL="304773" lvl="1" indent="-304773" defTabSz="1303754">
              <a:lnSpc>
                <a:spcPct val="120000"/>
              </a:lnSpc>
              <a:spcAft>
                <a:spcPct val="15000"/>
              </a:spcAft>
              <a:buChar char="••"/>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Left-Right Arrow 61"/>
          <p:cNvSpPr/>
          <p:nvPr/>
        </p:nvSpPr>
        <p:spPr>
          <a:xfrm>
            <a:off x="5639901" y="2315352"/>
            <a:ext cx="965861" cy="382323"/>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5639901" y="3666548"/>
            <a:ext cx="965861" cy="382323"/>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5639901" y="5017745"/>
            <a:ext cx="965861" cy="382323"/>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2616796" y="2267529"/>
            <a:ext cx="2524955" cy="57015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94">
              <a:lnSpc>
                <a:spcPct val="120000"/>
              </a:lnSpc>
              <a:spcBef>
                <a:spcPct val="20000"/>
              </a:spcBef>
              <a:defRPr/>
            </a:pPr>
            <a:r>
              <a:rPr lang="zh-CN" altLang="en-US" dirty="0"/>
              <a:t>想播放自己喜欢的歌曲需要手动选择</a:t>
            </a:r>
            <a:endParaRPr lang="en-US" sz="758"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ounded Rectangle 67"/>
          <p:cNvSpPr/>
          <p:nvPr/>
        </p:nvSpPr>
        <p:spPr>
          <a:xfrm>
            <a:off x="914684" y="1905084"/>
            <a:ext cx="1357430" cy="1210624"/>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63016">
              <a:lnSpc>
                <a:spcPct val="120000"/>
              </a:lnSpc>
              <a:spcAft>
                <a:spcPct val="35000"/>
              </a:spcAft>
            </a:pPr>
            <a:r>
              <a:rPr lang="en-US" sz="1896"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14684" y="3256284"/>
            <a:ext cx="1357430" cy="1210621"/>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63016">
              <a:lnSpc>
                <a:spcPct val="120000"/>
              </a:lnSpc>
              <a:spcAft>
                <a:spcPct val="35000"/>
              </a:spcAft>
            </a:pPr>
            <a:r>
              <a:rPr lang="en-US" sz="1896"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14684" y="4607481"/>
            <a:ext cx="1357430" cy="1210621"/>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63016">
              <a:lnSpc>
                <a:spcPct val="120000"/>
              </a:lnSpc>
              <a:spcAft>
                <a:spcPct val="35000"/>
              </a:spcAft>
            </a:pPr>
            <a:r>
              <a:rPr lang="en-US" sz="1896" dirty="0">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5" name="Rounded Rectangle 44"/>
          <p:cNvSpPr/>
          <p:nvPr/>
        </p:nvSpPr>
        <p:spPr>
          <a:xfrm flipH="1">
            <a:off x="9919886" y="1905084"/>
            <a:ext cx="1357430" cy="1210624"/>
          </a:xfrm>
          <a:prstGeom prst="roundRect">
            <a:avLst/>
          </a:prstGeom>
          <a:solidFill>
            <a:schemeClr val="tx2">
              <a:lumMod val="40000"/>
              <a:lumOff val="6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63016">
              <a:lnSpc>
                <a:spcPct val="120000"/>
              </a:lnSpc>
              <a:spcAft>
                <a:spcPct val="35000"/>
              </a:spcAft>
            </a:pPr>
            <a:r>
              <a:rPr lang="en-US" sz="1896" dirty="0">
                <a:latin typeface="Arial" panose="020B0604020202020204" pitchFamily="34" charset="0"/>
                <a:ea typeface="微软雅黑" panose="020B0503020204020204" pitchFamily="34" charset="-122"/>
                <a:cs typeface="+mn-ea"/>
                <a:sym typeface="Arial" panose="020B0604020202020204" pitchFamily="34" charset="0"/>
              </a:rPr>
              <a:t>0</a:t>
            </a:r>
            <a:r>
              <a:rPr lang="en-US" altLang="zh-CN" sz="1896" dirty="0">
                <a:latin typeface="Arial" panose="020B0604020202020204" pitchFamily="34" charset="0"/>
                <a:ea typeface="微软雅黑" panose="020B0503020204020204" pitchFamily="34" charset="-122"/>
                <a:cs typeface="+mn-ea"/>
                <a:sym typeface="Arial" panose="020B0604020202020204" pitchFamily="34" charset="0"/>
              </a:rPr>
              <a:t>1</a:t>
            </a:r>
            <a:endParaRPr lang="en-US"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ounded Rectangle 47"/>
          <p:cNvSpPr/>
          <p:nvPr/>
        </p:nvSpPr>
        <p:spPr>
          <a:xfrm flipH="1">
            <a:off x="9919886" y="3256284"/>
            <a:ext cx="1357430" cy="1210621"/>
          </a:xfrm>
          <a:prstGeom prst="roundRect">
            <a:avLst/>
          </a:prstGeom>
          <a:solidFill>
            <a:schemeClr val="tx2">
              <a:lumMod val="40000"/>
              <a:lumOff val="6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63016">
              <a:lnSpc>
                <a:spcPct val="120000"/>
              </a:lnSpc>
              <a:spcAft>
                <a:spcPct val="35000"/>
              </a:spcAft>
            </a:pPr>
            <a:r>
              <a:rPr lang="en-US" sz="1896" dirty="0">
                <a:latin typeface="Arial" panose="020B0604020202020204" pitchFamily="34" charset="0"/>
                <a:ea typeface="微软雅黑" panose="020B0503020204020204" pitchFamily="34" charset="-122"/>
                <a:cs typeface="+mn-ea"/>
                <a:sym typeface="Arial" panose="020B0604020202020204" pitchFamily="34" charset="0"/>
              </a:rPr>
              <a:t>0</a:t>
            </a:r>
            <a:r>
              <a:rPr lang="en-US" altLang="zh-CN" sz="1896" dirty="0">
                <a:latin typeface="Arial" panose="020B0604020202020204" pitchFamily="34" charset="0"/>
                <a:ea typeface="微软雅黑" panose="020B0503020204020204" pitchFamily="34" charset="-122"/>
                <a:cs typeface="+mn-ea"/>
                <a:sym typeface="Arial" panose="020B0604020202020204" pitchFamily="34" charset="0"/>
              </a:rPr>
              <a:t>2</a:t>
            </a:r>
            <a:endParaRPr lang="en-US"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Rounded Rectangle 63"/>
          <p:cNvSpPr/>
          <p:nvPr/>
        </p:nvSpPr>
        <p:spPr>
          <a:xfrm flipH="1">
            <a:off x="9919886" y="4607481"/>
            <a:ext cx="1357430" cy="1210621"/>
          </a:xfrm>
          <a:prstGeom prst="roundRect">
            <a:avLst/>
          </a:prstGeom>
          <a:solidFill>
            <a:schemeClr val="tx2">
              <a:lumMod val="40000"/>
              <a:lumOff val="60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363016">
              <a:lnSpc>
                <a:spcPct val="120000"/>
              </a:lnSpc>
              <a:spcAft>
                <a:spcPct val="35000"/>
              </a:spcAft>
            </a:pPr>
            <a:r>
              <a:rPr lang="en-US" sz="1896" dirty="0">
                <a:latin typeface="Arial" panose="020B0604020202020204" pitchFamily="34" charset="0"/>
                <a:ea typeface="微软雅黑" panose="020B0503020204020204" pitchFamily="34" charset="-122"/>
                <a:cs typeface="+mn-ea"/>
                <a:sym typeface="Arial" panose="020B0604020202020204" pitchFamily="34" charset="0"/>
              </a:rPr>
              <a:t>0</a:t>
            </a:r>
            <a:r>
              <a:rPr lang="en-US" altLang="zh-CN" sz="1896" dirty="0">
                <a:latin typeface="Arial" panose="020B0604020202020204" pitchFamily="34" charset="0"/>
                <a:ea typeface="微软雅黑" panose="020B0503020204020204" pitchFamily="34" charset="-122"/>
                <a:cs typeface="+mn-ea"/>
                <a:sym typeface="Arial" panose="020B0604020202020204" pitchFamily="34" charset="0"/>
              </a:rPr>
              <a:t>3</a:t>
            </a:r>
            <a:endParaRPr lang="en-US" sz="1896"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8"/>
          <p:cNvSpPr txBox="1"/>
          <p:nvPr/>
        </p:nvSpPr>
        <p:spPr>
          <a:xfrm>
            <a:off x="706582" y="497318"/>
            <a:ext cx="6976462" cy="615553"/>
          </a:xfrm>
          <a:prstGeom prst="rect">
            <a:avLst/>
          </a:prstGeom>
          <a:noFill/>
        </p:spPr>
        <p:txBody>
          <a:bodyPr wrap="square" lIns="0" tIns="0" rIns="0" bIns="0" rtlCol="0" anchor="ctr">
            <a:spAutoFit/>
          </a:bodyPr>
          <a:lstStyle/>
          <a:p>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4.</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需求列表与人工智能</a:t>
            </a:r>
            <a:r>
              <a:rPr lang="en-US" altLang="zh-CN"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API</a:t>
            </a:r>
            <a:r>
              <a:rPr lang="zh-CN" altLang="en-US" sz="4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加值</a:t>
            </a:r>
          </a:p>
        </p:txBody>
      </p:sp>
      <p:sp>
        <p:nvSpPr>
          <p:cNvPr id="2" name="文本框 1">
            <a:extLst>
              <a:ext uri="{FF2B5EF4-FFF2-40B4-BE49-F238E27FC236}">
                <a16:creationId xmlns:a16="http://schemas.microsoft.com/office/drawing/2014/main" id="{E5F04C87-3729-41AB-B75E-42D728EAD43F}"/>
              </a:ext>
            </a:extLst>
          </p:cNvPr>
          <p:cNvSpPr txBox="1"/>
          <p:nvPr/>
        </p:nvSpPr>
        <p:spPr>
          <a:xfrm>
            <a:off x="2516550" y="1396969"/>
            <a:ext cx="1357430" cy="369332"/>
          </a:xfrm>
          <a:prstGeom prst="rect">
            <a:avLst/>
          </a:prstGeom>
          <a:noFill/>
        </p:spPr>
        <p:txBody>
          <a:bodyPr wrap="square" rtlCol="0">
            <a:spAutoFit/>
          </a:bodyPr>
          <a:lstStyle/>
          <a:p>
            <a:r>
              <a:rPr lang="zh-CN" altLang="en-US" dirty="0"/>
              <a:t>用户痛点</a:t>
            </a:r>
          </a:p>
        </p:txBody>
      </p:sp>
      <p:sp>
        <p:nvSpPr>
          <p:cNvPr id="33" name="文本框 32">
            <a:extLst>
              <a:ext uri="{FF2B5EF4-FFF2-40B4-BE49-F238E27FC236}">
                <a16:creationId xmlns:a16="http://schemas.microsoft.com/office/drawing/2014/main" id="{ABD008FF-AF30-4E3E-9E5F-0CAB315AEB93}"/>
              </a:ext>
            </a:extLst>
          </p:cNvPr>
          <p:cNvSpPr txBox="1"/>
          <p:nvPr/>
        </p:nvSpPr>
        <p:spPr>
          <a:xfrm>
            <a:off x="5345043" y="1411929"/>
            <a:ext cx="1693326" cy="369332"/>
          </a:xfrm>
          <a:prstGeom prst="rect">
            <a:avLst/>
          </a:prstGeom>
          <a:noFill/>
        </p:spPr>
        <p:txBody>
          <a:bodyPr wrap="square" rtlCol="0">
            <a:spAutoFit/>
          </a:bodyPr>
          <a:lstStyle/>
          <a:p>
            <a:r>
              <a:rPr lang="en-US" altLang="zh-CN" dirty="0"/>
              <a:t>API</a:t>
            </a:r>
            <a:r>
              <a:rPr lang="zh-CN" altLang="en-US" dirty="0"/>
              <a:t>及重要程度</a:t>
            </a:r>
          </a:p>
        </p:txBody>
      </p:sp>
      <p:sp>
        <p:nvSpPr>
          <p:cNvPr id="34" name="文本框 33">
            <a:extLst>
              <a:ext uri="{FF2B5EF4-FFF2-40B4-BE49-F238E27FC236}">
                <a16:creationId xmlns:a16="http://schemas.microsoft.com/office/drawing/2014/main" id="{3075B506-240A-43E6-AC78-1889B607BE18}"/>
              </a:ext>
            </a:extLst>
          </p:cNvPr>
          <p:cNvSpPr txBox="1"/>
          <p:nvPr/>
        </p:nvSpPr>
        <p:spPr>
          <a:xfrm>
            <a:off x="8318021" y="1396969"/>
            <a:ext cx="1559341" cy="369332"/>
          </a:xfrm>
          <a:prstGeom prst="rect">
            <a:avLst/>
          </a:prstGeom>
          <a:noFill/>
        </p:spPr>
        <p:txBody>
          <a:bodyPr wrap="square" rtlCol="0">
            <a:spAutoFit/>
          </a:bodyPr>
          <a:lstStyle/>
          <a:p>
            <a:r>
              <a:rPr lang="zh-CN" altLang="en-US" dirty="0"/>
              <a:t>产品使用场景</a:t>
            </a:r>
          </a:p>
        </p:txBody>
      </p:sp>
      <p:sp>
        <p:nvSpPr>
          <p:cNvPr id="35" name="文本框 34">
            <a:extLst>
              <a:ext uri="{FF2B5EF4-FFF2-40B4-BE49-F238E27FC236}">
                <a16:creationId xmlns:a16="http://schemas.microsoft.com/office/drawing/2014/main" id="{5D05769A-4DC4-4FAE-86AB-0A531B5B4A82}"/>
              </a:ext>
            </a:extLst>
          </p:cNvPr>
          <p:cNvSpPr txBox="1"/>
          <p:nvPr/>
        </p:nvSpPr>
        <p:spPr>
          <a:xfrm>
            <a:off x="5589866" y="2052904"/>
            <a:ext cx="1693326" cy="276999"/>
          </a:xfrm>
          <a:prstGeom prst="rect">
            <a:avLst/>
          </a:prstGeom>
          <a:noFill/>
        </p:spPr>
        <p:txBody>
          <a:bodyPr wrap="square" rtlCol="0">
            <a:spAutoFit/>
          </a:bodyPr>
          <a:lstStyle/>
          <a:p>
            <a:r>
              <a:rPr lang="zh-CN" altLang="en-US" sz="1200" dirty="0"/>
              <a:t>声纹识别</a:t>
            </a:r>
            <a:r>
              <a:rPr lang="en-US" altLang="zh-CN" sz="1200" dirty="0"/>
              <a:t>API</a:t>
            </a:r>
            <a:endParaRPr lang="zh-CN" altLang="en-US" sz="1200" dirty="0"/>
          </a:p>
        </p:txBody>
      </p:sp>
      <p:sp>
        <p:nvSpPr>
          <p:cNvPr id="36" name="文本框 35">
            <a:extLst>
              <a:ext uri="{FF2B5EF4-FFF2-40B4-BE49-F238E27FC236}">
                <a16:creationId xmlns:a16="http://schemas.microsoft.com/office/drawing/2014/main" id="{0E93A2A9-43EB-4024-93AC-F276663DD60E}"/>
              </a:ext>
            </a:extLst>
          </p:cNvPr>
          <p:cNvSpPr txBox="1"/>
          <p:nvPr/>
        </p:nvSpPr>
        <p:spPr>
          <a:xfrm>
            <a:off x="5871018" y="2678822"/>
            <a:ext cx="1693326" cy="276999"/>
          </a:xfrm>
          <a:prstGeom prst="rect">
            <a:avLst/>
          </a:prstGeom>
          <a:noFill/>
        </p:spPr>
        <p:txBody>
          <a:bodyPr wrap="square" rtlCol="0">
            <a:spAutoFit/>
          </a:bodyPr>
          <a:lstStyle/>
          <a:p>
            <a:r>
              <a:rPr lang="zh-CN" altLang="en-US" sz="1200" dirty="0"/>
              <a:t>重要</a:t>
            </a:r>
          </a:p>
        </p:txBody>
      </p:sp>
      <p:sp>
        <p:nvSpPr>
          <p:cNvPr id="38" name="Text Placeholder 3">
            <a:extLst>
              <a:ext uri="{FF2B5EF4-FFF2-40B4-BE49-F238E27FC236}">
                <a16:creationId xmlns:a16="http://schemas.microsoft.com/office/drawing/2014/main" id="{062AD3ED-3C53-4843-BA3A-67A2E3EA769A}"/>
              </a:ext>
            </a:extLst>
          </p:cNvPr>
          <p:cNvSpPr txBox="1">
            <a:spLocks/>
          </p:cNvSpPr>
          <p:nvPr/>
        </p:nvSpPr>
        <p:spPr>
          <a:xfrm>
            <a:off x="6786968" y="2077360"/>
            <a:ext cx="3224907" cy="86607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94">
              <a:lnSpc>
                <a:spcPct val="120000"/>
              </a:lnSpc>
              <a:spcBef>
                <a:spcPct val="20000"/>
              </a:spcBef>
              <a:defRPr/>
            </a:pPr>
            <a:r>
              <a:rPr lang="zh-CN" altLang="en-US" dirty="0">
                <a:solidFill>
                  <a:schemeClr val="tx1"/>
                </a:solidFill>
                <a:ea typeface="微软雅黑" panose="020B0503020204020204" pitchFamily="34" charset="-122"/>
                <a:cs typeface="+mn-ea"/>
                <a:sym typeface="Arial" panose="020B0604020202020204" pitchFamily="34" charset="0"/>
              </a:rPr>
              <a:t>用户唤醒音箱，输入口令</a:t>
            </a:r>
            <a:r>
              <a:rPr lang="en-US" altLang="zh-CN" dirty="0">
                <a:solidFill>
                  <a:schemeClr val="tx1"/>
                </a:solidFill>
                <a:ea typeface="微软雅黑" panose="020B0503020204020204" pitchFamily="34" charset="-122"/>
                <a:cs typeface="+mn-ea"/>
                <a:sym typeface="Arial" panose="020B0604020202020204" pitchFamily="34" charset="0"/>
              </a:rPr>
              <a:t>”</a:t>
            </a:r>
            <a:r>
              <a:rPr lang="zh-CN" altLang="en-US" dirty="0">
                <a:solidFill>
                  <a:schemeClr val="tx1"/>
                </a:solidFill>
                <a:ea typeface="微软雅黑" panose="020B0503020204020204" pitchFamily="34" charset="-122"/>
                <a:cs typeface="+mn-ea"/>
                <a:sym typeface="Arial" panose="020B0604020202020204" pitchFamily="34" charset="0"/>
              </a:rPr>
              <a:t>小音，放首歌</a:t>
            </a:r>
            <a:r>
              <a:rPr lang="en-US" altLang="zh-CN" dirty="0">
                <a:solidFill>
                  <a:schemeClr val="tx1"/>
                </a:solidFill>
                <a:ea typeface="微软雅黑" panose="020B0503020204020204" pitchFamily="34" charset="-122"/>
                <a:cs typeface="+mn-ea"/>
                <a:sym typeface="Arial" panose="020B0604020202020204" pitchFamily="34" charset="0"/>
              </a:rPr>
              <a:t>”</a:t>
            </a:r>
            <a:r>
              <a:rPr lang="zh-CN" altLang="en-US" dirty="0">
                <a:solidFill>
                  <a:schemeClr val="tx1"/>
                </a:solidFill>
                <a:ea typeface="微软雅黑" panose="020B0503020204020204" pitchFamily="34" charset="-122"/>
                <a:cs typeface="+mn-ea"/>
                <a:sym typeface="Arial" panose="020B0604020202020204" pitchFamily="34" charset="0"/>
              </a:rPr>
              <a:t>，</a:t>
            </a:r>
            <a:r>
              <a:rPr lang="en-US" altLang="zh-CN" dirty="0">
                <a:solidFill>
                  <a:schemeClr val="tx1"/>
                </a:solidFill>
                <a:ea typeface="微软雅黑" panose="020B0503020204020204" pitchFamily="34" charset="-122"/>
                <a:cs typeface="+mn-ea"/>
                <a:sym typeface="Arial" panose="020B0604020202020204" pitchFamily="34" charset="0"/>
              </a:rPr>
              <a:t>APP</a:t>
            </a:r>
            <a:r>
              <a:rPr lang="zh-CN" altLang="en-US" dirty="0">
                <a:solidFill>
                  <a:schemeClr val="tx1"/>
                </a:solidFill>
                <a:ea typeface="微软雅黑" panose="020B0503020204020204" pitchFamily="34" charset="-122"/>
                <a:cs typeface="+mn-ea"/>
                <a:sym typeface="Arial" panose="020B0604020202020204" pitchFamily="34" charset="0"/>
              </a:rPr>
              <a:t>识别声纹对应到个体，推荐该用户常听的歌曲及类似风格</a:t>
            </a:r>
            <a:endParaRPr lang="en-US" dirty="0">
              <a:solidFill>
                <a:schemeClr val="tx1"/>
              </a:solidFill>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2E294D4B-3E63-4D52-BA67-F1084E53D0D8}"/>
              </a:ext>
            </a:extLst>
          </p:cNvPr>
          <p:cNvSpPr/>
          <p:nvPr/>
        </p:nvSpPr>
        <p:spPr>
          <a:xfrm>
            <a:off x="2454201" y="3569368"/>
            <a:ext cx="2839557" cy="584775"/>
          </a:xfrm>
          <a:prstGeom prst="rect">
            <a:avLst/>
          </a:prstGeom>
        </p:spPr>
        <p:txBody>
          <a:bodyPr wrap="square">
            <a:spAutoFit/>
          </a:bodyPr>
          <a:lstStyle/>
          <a:p>
            <a:r>
              <a:rPr lang="zh-CN" altLang="en-US" sz="1600" b="0" i="0" dirty="0">
                <a:solidFill>
                  <a:srgbClr val="24292E"/>
                </a:solidFill>
                <a:effectLst/>
                <a:latin typeface="-apple-system"/>
              </a:rPr>
              <a:t>用户很疲惫需要手动选择符合心情的歌曲</a:t>
            </a:r>
            <a:endParaRPr lang="zh-CN" altLang="en-US" sz="1600" dirty="0"/>
          </a:p>
        </p:txBody>
      </p:sp>
      <p:sp>
        <p:nvSpPr>
          <p:cNvPr id="40" name="Text Placeholder 3">
            <a:extLst>
              <a:ext uri="{FF2B5EF4-FFF2-40B4-BE49-F238E27FC236}">
                <a16:creationId xmlns:a16="http://schemas.microsoft.com/office/drawing/2014/main" id="{F2F2DE59-CC3E-4070-B444-FD6B8B727543}"/>
              </a:ext>
            </a:extLst>
          </p:cNvPr>
          <p:cNvSpPr txBox="1">
            <a:spLocks/>
          </p:cNvSpPr>
          <p:nvPr/>
        </p:nvSpPr>
        <p:spPr>
          <a:xfrm>
            <a:off x="6906492" y="3433636"/>
            <a:ext cx="3023981" cy="8673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94">
              <a:lnSpc>
                <a:spcPct val="120000"/>
              </a:lnSpc>
              <a:spcBef>
                <a:spcPct val="20000"/>
              </a:spcBef>
              <a:defRPr/>
            </a:pPr>
            <a:r>
              <a:rPr lang="zh-CN" altLang="en-US" dirty="0">
                <a:solidFill>
                  <a:schemeClr val="tx1"/>
                </a:solidFill>
                <a:ea typeface="微软雅黑" panose="020B0503020204020204" pitchFamily="34" charset="-122"/>
                <a:cs typeface="+mn-ea"/>
                <a:sym typeface="Arial" panose="020B0604020202020204" pitchFamily="34" charset="0"/>
              </a:rPr>
              <a:t>用户向音箱描述现在的心情，</a:t>
            </a:r>
            <a:r>
              <a:rPr lang="en-US" altLang="zh-CN" dirty="0">
                <a:solidFill>
                  <a:schemeClr val="tx1"/>
                </a:solidFill>
                <a:ea typeface="微软雅黑" panose="020B0503020204020204" pitchFamily="34" charset="-122"/>
                <a:cs typeface="+mn-ea"/>
                <a:sym typeface="Arial" panose="020B0604020202020204" pitchFamily="34" charset="0"/>
              </a:rPr>
              <a:t>APP</a:t>
            </a:r>
            <a:r>
              <a:rPr lang="zh-CN" altLang="en-US" dirty="0">
                <a:solidFill>
                  <a:schemeClr val="tx1"/>
                </a:solidFill>
                <a:ea typeface="微软雅黑" panose="020B0503020204020204" pitchFamily="34" charset="-122"/>
                <a:cs typeface="+mn-ea"/>
                <a:sym typeface="Arial" panose="020B0604020202020204" pitchFamily="34" charset="0"/>
              </a:rPr>
              <a:t>识别描述内容后将根据该用户当前的心情推荐歌曲</a:t>
            </a:r>
            <a:endParaRPr lang="en-US" dirty="0">
              <a:solidFill>
                <a:schemeClr val="tx1"/>
              </a:solidFill>
              <a:ea typeface="微软雅黑" panose="020B0503020204020204" pitchFamily="34" charset="-122"/>
              <a:cs typeface="+mn-ea"/>
              <a:sym typeface="Arial" panose="020B0604020202020204" pitchFamily="34" charset="0"/>
            </a:endParaRPr>
          </a:p>
        </p:txBody>
      </p:sp>
      <p:sp>
        <p:nvSpPr>
          <p:cNvPr id="41" name="文本框 40">
            <a:extLst>
              <a:ext uri="{FF2B5EF4-FFF2-40B4-BE49-F238E27FC236}">
                <a16:creationId xmlns:a16="http://schemas.microsoft.com/office/drawing/2014/main" id="{BFFA4EC9-FA93-486C-9D1B-AEBB0C990E73}"/>
              </a:ext>
            </a:extLst>
          </p:cNvPr>
          <p:cNvSpPr txBox="1"/>
          <p:nvPr/>
        </p:nvSpPr>
        <p:spPr>
          <a:xfrm>
            <a:off x="5464161" y="3338147"/>
            <a:ext cx="1693326" cy="276999"/>
          </a:xfrm>
          <a:prstGeom prst="rect">
            <a:avLst/>
          </a:prstGeom>
          <a:noFill/>
        </p:spPr>
        <p:txBody>
          <a:bodyPr wrap="square" rtlCol="0">
            <a:spAutoFit/>
          </a:bodyPr>
          <a:lstStyle/>
          <a:p>
            <a:r>
              <a:rPr lang="zh-CN" altLang="en-US" sz="1200" dirty="0"/>
              <a:t>文本情绪识别</a:t>
            </a:r>
            <a:r>
              <a:rPr lang="en-US" altLang="zh-CN" sz="1200" dirty="0"/>
              <a:t>API</a:t>
            </a:r>
            <a:endParaRPr lang="zh-CN" altLang="en-US" sz="1200" dirty="0"/>
          </a:p>
        </p:txBody>
      </p:sp>
      <p:sp>
        <p:nvSpPr>
          <p:cNvPr id="42" name="文本框 41">
            <a:extLst>
              <a:ext uri="{FF2B5EF4-FFF2-40B4-BE49-F238E27FC236}">
                <a16:creationId xmlns:a16="http://schemas.microsoft.com/office/drawing/2014/main" id="{E4393197-EB55-44CA-9768-4AB680580046}"/>
              </a:ext>
            </a:extLst>
          </p:cNvPr>
          <p:cNvSpPr txBox="1"/>
          <p:nvPr/>
        </p:nvSpPr>
        <p:spPr>
          <a:xfrm>
            <a:off x="5905690" y="4117809"/>
            <a:ext cx="1693326" cy="276999"/>
          </a:xfrm>
          <a:prstGeom prst="rect">
            <a:avLst/>
          </a:prstGeom>
          <a:noFill/>
        </p:spPr>
        <p:txBody>
          <a:bodyPr wrap="square" rtlCol="0">
            <a:spAutoFit/>
          </a:bodyPr>
          <a:lstStyle/>
          <a:p>
            <a:r>
              <a:rPr lang="zh-CN" altLang="en-US" sz="1200" dirty="0"/>
              <a:t>重要</a:t>
            </a:r>
          </a:p>
        </p:txBody>
      </p:sp>
      <p:sp>
        <p:nvSpPr>
          <p:cNvPr id="43" name="Text Placeholder 3">
            <a:extLst>
              <a:ext uri="{FF2B5EF4-FFF2-40B4-BE49-F238E27FC236}">
                <a16:creationId xmlns:a16="http://schemas.microsoft.com/office/drawing/2014/main" id="{E8FD4EC4-6FB8-4F41-B5DF-339E4C696C42}"/>
              </a:ext>
            </a:extLst>
          </p:cNvPr>
          <p:cNvSpPr txBox="1">
            <a:spLocks/>
          </p:cNvSpPr>
          <p:nvPr/>
        </p:nvSpPr>
        <p:spPr>
          <a:xfrm>
            <a:off x="6887430" y="4922962"/>
            <a:ext cx="3023981" cy="57188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94">
              <a:lnSpc>
                <a:spcPct val="120000"/>
              </a:lnSpc>
              <a:spcBef>
                <a:spcPct val="20000"/>
              </a:spcBef>
              <a:defRPr/>
            </a:pPr>
            <a:r>
              <a:rPr lang="zh-CN" altLang="en-US" dirty="0">
                <a:solidFill>
                  <a:schemeClr val="tx1"/>
                </a:solidFill>
                <a:ea typeface="微软雅黑" panose="020B0503020204020204" pitchFamily="34" charset="-122"/>
                <a:cs typeface="+mn-ea"/>
                <a:sym typeface="Arial" panose="020B0604020202020204" pitchFamily="34" charset="0"/>
              </a:rPr>
              <a:t>快速识别用户口令，无需手动操作输入</a:t>
            </a:r>
            <a:endParaRPr lang="en-US" dirty="0">
              <a:solidFill>
                <a:schemeClr val="tx1"/>
              </a:solidFill>
              <a:ea typeface="微软雅黑" panose="020B0503020204020204" pitchFamily="34" charset="-122"/>
              <a:cs typeface="+mn-ea"/>
              <a:sym typeface="Arial" panose="020B0604020202020204" pitchFamily="34" charset="0"/>
            </a:endParaRPr>
          </a:p>
        </p:txBody>
      </p:sp>
      <p:sp>
        <p:nvSpPr>
          <p:cNvPr id="4" name="矩形 3">
            <a:extLst>
              <a:ext uri="{FF2B5EF4-FFF2-40B4-BE49-F238E27FC236}">
                <a16:creationId xmlns:a16="http://schemas.microsoft.com/office/drawing/2014/main" id="{FA9F1EA2-B8E9-4214-B032-DDD47C0815CF}"/>
              </a:ext>
            </a:extLst>
          </p:cNvPr>
          <p:cNvSpPr/>
          <p:nvPr/>
        </p:nvSpPr>
        <p:spPr>
          <a:xfrm>
            <a:off x="5499869" y="4692356"/>
            <a:ext cx="1162498" cy="276999"/>
          </a:xfrm>
          <a:prstGeom prst="rect">
            <a:avLst/>
          </a:prstGeom>
        </p:spPr>
        <p:txBody>
          <a:bodyPr wrap="none">
            <a:spAutoFit/>
          </a:bodyPr>
          <a:lstStyle/>
          <a:p>
            <a:r>
              <a:rPr lang="zh-CN" altLang="en-US" sz="1200" b="0" i="0" dirty="0">
                <a:solidFill>
                  <a:srgbClr val="24292E"/>
                </a:solidFill>
                <a:effectLst/>
                <a:latin typeface="-apple-system"/>
              </a:rPr>
              <a:t>短语音识别</a:t>
            </a:r>
            <a:r>
              <a:rPr lang="en-US" altLang="zh-CN" sz="1200" b="0" i="0" dirty="0">
                <a:solidFill>
                  <a:srgbClr val="24292E"/>
                </a:solidFill>
                <a:effectLst/>
                <a:latin typeface="-apple-system"/>
              </a:rPr>
              <a:t>API</a:t>
            </a:r>
            <a:endParaRPr lang="zh-CN" altLang="en-US" sz="1200" dirty="0"/>
          </a:p>
        </p:txBody>
      </p:sp>
      <p:sp>
        <p:nvSpPr>
          <p:cNvPr id="47" name="文本框 46">
            <a:extLst>
              <a:ext uri="{FF2B5EF4-FFF2-40B4-BE49-F238E27FC236}">
                <a16:creationId xmlns:a16="http://schemas.microsoft.com/office/drawing/2014/main" id="{CBFC35A5-3B5C-499F-AAE3-1F97A925DBEE}"/>
              </a:ext>
            </a:extLst>
          </p:cNvPr>
          <p:cNvSpPr txBox="1"/>
          <p:nvPr/>
        </p:nvSpPr>
        <p:spPr>
          <a:xfrm>
            <a:off x="5773778" y="5482790"/>
            <a:ext cx="1693326" cy="276999"/>
          </a:xfrm>
          <a:prstGeom prst="rect">
            <a:avLst/>
          </a:prstGeom>
          <a:noFill/>
        </p:spPr>
        <p:txBody>
          <a:bodyPr wrap="square" rtlCol="0">
            <a:spAutoFit/>
          </a:bodyPr>
          <a:lstStyle/>
          <a:p>
            <a:r>
              <a:rPr lang="zh-CN" altLang="en-US" sz="1200" dirty="0"/>
              <a:t>较为重要</a:t>
            </a:r>
          </a:p>
        </p:txBody>
      </p:sp>
      <p:pic>
        <p:nvPicPr>
          <p:cNvPr id="5" name="P8">
            <a:hlinkClick r:id="" action="ppaction://media"/>
            <a:extLst>
              <a:ext uri="{FF2B5EF4-FFF2-40B4-BE49-F238E27FC236}">
                <a16:creationId xmlns:a16="http://schemas.microsoft.com/office/drawing/2014/main" id="{D356EC53-30AC-4BFC-83AE-DA90DC345C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4791" y="6117000"/>
            <a:ext cx="487363" cy="487363"/>
          </a:xfrm>
          <a:prstGeom prst="rect">
            <a:avLst/>
          </a:prstGeom>
          <a:solidFill>
            <a:schemeClr val="accent2">
              <a:lumMod val="60000"/>
              <a:lumOff val="40000"/>
            </a:schemeClr>
          </a:solidFill>
        </p:spPr>
      </p:pic>
    </p:spTree>
    <p:extLst>
      <p:ext uri="{BB962C8B-B14F-4D97-AF65-F5344CB8AC3E}">
        <p14:creationId xmlns:p14="http://schemas.microsoft.com/office/powerpoint/2010/main" val="3523015472"/>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barn(outVertical)">
                                      <p:cBhvr>
                                        <p:cTn id="20" dur="500"/>
                                        <p:tgtEl>
                                          <p:spTgt spid="62"/>
                                        </p:tgtEl>
                                      </p:cBhvr>
                                    </p:animEffect>
                                  </p:childTnLst>
                                </p:cTn>
                              </p:par>
                            </p:childTnLst>
                          </p:cTn>
                        </p:par>
                        <p:par>
                          <p:cTn id="21" fill="hold">
                            <p:stCondLst>
                              <p:cond delay="20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ppt_x"/>
                                          </p:val>
                                        </p:tav>
                                        <p:tav tm="100000">
                                          <p:val>
                                            <p:strVal val="#ppt_x"/>
                                          </p:val>
                                        </p:tav>
                                      </p:tavLst>
                                    </p:anim>
                                    <p:anim calcmode="lin" valueType="num">
                                      <p:cBhvr additive="base">
                                        <p:cTn id="25" dur="500" fill="hold"/>
                                        <p:tgtEl>
                                          <p:spTgt spid="45"/>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2" presetClass="entr" presetSubtype="2"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right)">
                                      <p:cBhvr>
                                        <p:cTn id="29" dur="500"/>
                                        <p:tgtEl>
                                          <p:spTgt spid="46"/>
                                        </p:tgtEl>
                                      </p:cBhvr>
                                    </p:animEffect>
                                  </p:childTnLst>
                                </p:cTn>
                              </p:par>
                            </p:childTnLst>
                          </p:cTn>
                        </p:par>
                        <p:par>
                          <p:cTn id="30" fill="hold">
                            <p:stCondLst>
                              <p:cond delay="3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anim calcmode="lin" valueType="num">
                                      <p:cBhvr additive="base">
                                        <p:cTn id="33" dur="500" fill="hold"/>
                                        <p:tgtEl>
                                          <p:spTgt spid="70"/>
                                        </p:tgtEl>
                                        <p:attrNameLst>
                                          <p:attrName>ppt_x</p:attrName>
                                        </p:attrNameLst>
                                      </p:cBhvr>
                                      <p:tavLst>
                                        <p:tav tm="0">
                                          <p:val>
                                            <p:strVal val="#ppt_x"/>
                                          </p:val>
                                        </p:tav>
                                        <p:tav tm="100000">
                                          <p:val>
                                            <p:strVal val="#ppt_x"/>
                                          </p:val>
                                        </p:tav>
                                      </p:tavLst>
                                    </p:anim>
                                    <p:anim calcmode="lin" valueType="num">
                                      <p:cBhvr additive="base">
                                        <p:cTn id="34" dur="500" fill="hold"/>
                                        <p:tgtEl>
                                          <p:spTgt spid="70"/>
                                        </p:tgtEl>
                                        <p:attrNameLst>
                                          <p:attrName>ppt_y</p:attrName>
                                        </p:attrNameLst>
                                      </p:cBhvr>
                                      <p:tavLst>
                                        <p:tav tm="0">
                                          <p:val>
                                            <p:strVal val="0-#ppt_h/2"/>
                                          </p:val>
                                        </p:tav>
                                        <p:tav tm="100000">
                                          <p:val>
                                            <p:strVal val="#ppt_y"/>
                                          </p:val>
                                        </p:tav>
                                      </p:tavLst>
                                    </p:anim>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left)">
                                      <p:cBhvr>
                                        <p:cTn id="38" dur="500"/>
                                        <p:tgtEl>
                                          <p:spTgt spid="71"/>
                                        </p:tgtEl>
                                      </p:cBhvr>
                                    </p:animEffect>
                                  </p:childTnLst>
                                </p:cTn>
                              </p:par>
                            </p:childTnLst>
                          </p:cTn>
                        </p:par>
                        <p:par>
                          <p:cTn id="39" fill="hold">
                            <p:stCondLst>
                              <p:cond delay="4000"/>
                            </p:stCondLst>
                            <p:childTnLst>
                              <p:par>
                                <p:cTn id="40" presetID="16" presetClass="entr" presetSubtype="37"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barn(outVertical)">
                                      <p:cBhvr>
                                        <p:cTn id="42" dur="500"/>
                                        <p:tgtEl>
                                          <p:spTgt spid="66"/>
                                        </p:tgtEl>
                                      </p:cBhvr>
                                    </p:animEffect>
                                  </p:childTnLst>
                                </p:cTn>
                              </p:par>
                            </p:childTnLst>
                          </p:cTn>
                        </p:par>
                        <p:par>
                          <p:cTn id="43" fill="hold">
                            <p:stCondLst>
                              <p:cond delay="4500"/>
                            </p:stCondLst>
                            <p:childTnLst>
                              <p:par>
                                <p:cTn id="44" presetID="2" presetClass="entr" presetSubtype="1" accel="50000" decel="50000"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additive="base">
                                        <p:cTn id="46" dur="500" fill="hold"/>
                                        <p:tgtEl>
                                          <p:spTgt spid="48"/>
                                        </p:tgtEl>
                                        <p:attrNameLst>
                                          <p:attrName>ppt_x</p:attrName>
                                        </p:attrNameLst>
                                      </p:cBhvr>
                                      <p:tavLst>
                                        <p:tav tm="0">
                                          <p:val>
                                            <p:strVal val="#ppt_x"/>
                                          </p:val>
                                        </p:tav>
                                        <p:tav tm="100000">
                                          <p:val>
                                            <p:strVal val="#ppt_x"/>
                                          </p:val>
                                        </p:tav>
                                      </p:tavLst>
                                    </p:anim>
                                    <p:anim calcmode="lin" valueType="num">
                                      <p:cBhvr additive="base">
                                        <p:cTn id="47" dur="500" fill="hold"/>
                                        <p:tgtEl>
                                          <p:spTgt spid="48"/>
                                        </p:tgtEl>
                                        <p:attrNameLst>
                                          <p:attrName>ppt_y</p:attrName>
                                        </p:attrNameLst>
                                      </p:cBhvr>
                                      <p:tavLst>
                                        <p:tav tm="0">
                                          <p:val>
                                            <p:strVal val="0-#ppt_h/2"/>
                                          </p:val>
                                        </p:tav>
                                        <p:tav tm="100000">
                                          <p:val>
                                            <p:strVal val="#ppt_y"/>
                                          </p:val>
                                        </p:tav>
                                      </p:tavLst>
                                    </p:anim>
                                  </p:childTnLst>
                                </p:cTn>
                              </p:par>
                            </p:childTnLst>
                          </p:cTn>
                        </p:par>
                        <p:par>
                          <p:cTn id="48" fill="hold">
                            <p:stCondLst>
                              <p:cond delay="5000"/>
                            </p:stCondLst>
                            <p:childTnLst>
                              <p:par>
                                <p:cTn id="49" presetID="22" presetClass="entr" presetSubtype="2"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right)">
                                      <p:cBhvr>
                                        <p:cTn id="51" dur="500"/>
                                        <p:tgtEl>
                                          <p:spTgt spid="63"/>
                                        </p:tgtEl>
                                      </p:cBhvr>
                                    </p:animEffect>
                                  </p:childTnLst>
                                </p:cTn>
                              </p:par>
                            </p:childTnLst>
                          </p:cTn>
                        </p:par>
                        <p:par>
                          <p:cTn id="52" fill="hold">
                            <p:stCondLst>
                              <p:cond delay="5500"/>
                            </p:stCondLst>
                            <p:childTnLst>
                              <p:par>
                                <p:cTn id="53" presetID="2" presetClass="entr" presetSubtype="1" accel="50000" decel="5000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childTnLst>
                          </p:cTn>
                        </p:par>
                        <p:par>
                          <p:cTn id="57" fill="hold">
                            <p:stCondLst>
                              <p:cond delay="6000"/>
                            </p:stCondLst>
                            <p:childTnLst>
                              <p:par>
                                <p:cTn id="58" presetID="22" presetClass="entr" presetSubtype="8" fill="hold" grpId="0" nodeType="after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wipe(left)">
                                      <p:cBhvr>
                                        <p:cTn id="60" dur="500"/>
                                        <p:tgtEl>
                                          <p:spTgt spid="73"/>
                                        </p:tgtEl>
                                      </p:cBhvr>
                                    </p:animEffect>
                                  </p:childTnLst>
                                </p:cTn>
                              </p:par>
                            </p:childTnLst>
                          </p:cTn>
                        </p:par>
                        <p:par>
                          <p:cTn id="61" fill="hold">
                            <p:stCondLst>
                              <p:cond delay="6500"/>
                            </p:stCondLst>
                            <p:childTnLst>
                              <p:par>
                                <p:cTn id="62" presetID="16" presetClass="entr" presetSubtype="37"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barn(outVertical)">
                                      <p:cBhvr>
                                        <p:cTn id="64" dur="500"/>
                                        <p:tgtEl>
                                          <p:spTgt spid="67"/>
                                        </p:tgtEl>
                                      </p:cBhvr>
                                    </p:animEffect>
                                  </p:childTnLst>
                                </p:cTn>
                              </p:par>
                            </p:childTnLst>
                          </p:cTn>
                        </p:par>
                        <p:par>
                          <p:cTn id="65" fill="hold">
                            <p:stCondLst>
                              <p:cond delay="7000"/>
                            </p:stCondLst>
                            <p:childTnLst>
                              <p:par>
                                <p:cTn id="66" presetID="2" presetClass="entr" presetSubtype="1" accel="50000" decel="50000"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fill="hold"/>
                                        <p:tgtEl>
                                          <p:spTgt spid="64"/>
                                        </p:tgtEl>
                                        <p:attrNameLst>
                                          <p:attrName>ppt_x</p:attrName>
                                        </p:attrNameLst>
                                      </p:cBhvr>
                                      <p:tavLst>
                                        <p:tav tm="0">
                                          <p:val>
                                            <p:strVal val="#ppt_x"/>
                                          </p:val>
                                        </p:tav>
                                        <p:tav tm="100000">
                                          <p:val>
                                            <p:strVal val="#ppt_x"/>
                                          </p:val>
                                        </p:tav>
                                      </p:tavLst>
                                    </p:anim>
                                    <p:anim calcmode="lin" valueType="num">
                                      <p:cBhvr additive="base">
                                        <p:cTn id="69" dur="500" fill="hold"/>
                                        <p:tgtEl>
                                          <p:spTgt spid="64"/>
                                        </p:tgtEl>
                                        <p:attrNameLst>
                                          <p:attrName>ppt_y</p:attrName>
                                        </p:attrNameLst>
                                      </p:cBhvr>
                                      <p:tavLst>
                                        <p:tav tm="0">
                                          <p:val>
                                            <p:strVal val="0-#ppt_h/2"/>
                                          </p:val>
                                        </p:tav>
                                        <p:tav tm="100000">
                                          <p:val>
                                            <p:strVal val="#ppt_y"/>
                                          </p:val>
                                        </p:tav>
                                      </p:tavLst>
                                    </p:anim>
                                  </p:childTnLst>
                                </p:cTn>
                              </p:par>
                            </p:childTnLst>
                          </p:cTn>
                        </p:par>
                        <p:par>
                          <p:cTn id="70" fill="hold">
                            <p:stCondLst>
                              <p:cond delay="7500"/>
                            </p:stCondLst>
                            <p:childTnLst>
                              <p:par>
                                <p:cTn id="71" presetID="22" presetClass="entr" presetSubtype="2" fill="hold" grpId="0" nodeType="after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wipe(right)">
                                      <p:cBhvr>
                                        <p:cTn id="73" dur="500"/>
                                        <p:tgtEl>
                                          <p:spTgt spid="65"/>
                                        </p:tgtEl>
                                      </p:cBhvr>
                                    </p:animEffect>
                                  </p:childTnLst>
                                </p:cTn>
                              </p:par>
                            </p:childTnLst>
                          </p:cTn>
                        </p:par>
                        <p:par>
                          <p:cTn id="74" fill="hold">
                            <p:stCondLst>
                              <p:cond delay="8000"/>
                            </p:stCondLst>
                            <p:childTnLst>
                              <p:par>
                                <p:cTn id="75" presetID="22" presetClass="entr" presetSubtype="8"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childTnLst>
                          </p:cTn>
                        </p:par>
                        <p:par>
                          <p:cTn id="78" fill="hold">
                            <p:stCondLst>
                              <p:cond delay="8500"/>
                            </p:stCondLst>
                            <p:childTnLst>
                              <p:par>
                                <p:cTn id="79" presetID="22" presetClass="entr" presetSubtype="8" fill="hold" grpId="0" nodeType="after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left)">
                                      <p:cBhvr>
                                        <p:cTn id="81" dur="500"/>
                                        <p:tgtEl>
                                          <p:spTgt spid="40"/>
                                        </p:tgtEl>
                                      </p:cBhvr>
                                    </p:animEffect>
                                  </p:childTnLst>
                                </p:cTn>
                              </p:par>
                            </p:childTnLst>
                          </p:cTn>
                        </p:par>
                        <p:par>
                          <p:cTn id="82" fill="hold">
                            <p:stCondLst>
                              <p:cond delay="9000"/>
                            </p:stCondLst>
                            <p:childTnLst>
                              <p:par>
                                <p:cTn id="83" presetID="22" presetClass="entr" presetSubtype="8"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left)">
                                      <p:cBhvr>
                                        <p:cTn id="85" dur="500"/>
                                        <p:tgtEl>
                                          <p:spTgt spid="43"/>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mediacall" presetSubtype="0" fill="hold" nodeType="clickEffect">
                                  <p:stCondLst>
                                    <p:cond delay="0"/>
                                  </p:stCondLst>
                                  <p:childTnLst>
                                    <p:cmd type="call" cmd="playFrom(0.0)">
                                      <p:cBhvr>
                                        <p:cTn id="89" dur="10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0" fill="hold" display="0">
                  <p:stCondLst>
                    <p:cond delay="indefinite"/>
                  </p:stCondLst>
                  <p:endCondLst>
                    <p:cond evt="onStopAudio" delay="0">
                      <p:tgtEl>
                        <p:sldTgt/>
                      </p:tgtEl>
                    </p:cond>
                  </p:endCondLst>
                </p:cTn>
                <p:tgtEl>
                  <p:spTgt spid="5"/>
                </p:tgtEl>
              </p:cMediaNode>
            </p:audio>
          </p:childTnLst>
        </p:cTn>
      </p:par>
    </p:tnLst>
    <p:bldLst>
      <p:bldP spid="69" grpId="0" animBg="1"/>
      <p:bldP spid="71" grpId="0" animBg="1"/>
      <p:bldP spid="73" grpId="0" animBg="1"/>
      <p:bldP spid="46" grpId="0" animBg="1"/>
      <p:bldP spid="63" grpId="0" animBg="1"/>
      <p:bldP spid="65" grpId="0" animBg="1"/>
      <p:bldP spid="62" grpId="0" animBg="1"/>
      <p:bldP spid="66" grpId="0" animBg="1"/>
      <p:bldP spid="67" grpId="0" animBg="1"/>
      <p:bldP spid="74" grpId="0"/>
      <p:bldP spid="68" grpId="0" animBg="1"/>
      <p:bldP spid="70" grpId="0" animBg="1"/>
      <p:bldP spid="72" grpId="0" animBg="1"/>
      <p:bldP spid="45" grpId="0" animBg="1"/>
      <p:bldP spid="48" grpId="0" animBg="1"/>
      <p:bldP spid="64" grpId="0" animBg="1"/>
      <p:bldP spid="38" grpId="0"/>
      <p:bldP spid="40"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1022204503"/>
  <p:tag name="MH_LIBRARY" val="GRAPHIC"/>
  <p:tag name="MH_ORDER" val="TextBox 6"/>
</p:tagLst>
</file>

<file path=ppt/tags/tag11.xml><?xml version="1.0" encoding="utf-8"?>
<p:tagLst xmlns:a="http://schemas.openxmlformats.org/drawingml/2006/main" xmlns:r="http://schemas.openxmlformats.org/officeDocument/2006/relationships" xmlns:p="http://schemas.openxmlformats.org/presentationml/2006/main">
  <p:tag name="MH" val="2016102220450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1022204503"/>
  <p:tag name="MH_LIBRARY" val="GRAPHIC"/>
  <p:tag name="MH_ORDER" val="TextBox 6"/>
</p:tagLst>
</file>

<file path=ppt/tags/tag13.xml><?xml version="1.0" encoding="utf-8"?>
<p:tagLst xmlns:a="http://schemas.openxmlformats.org/drawingml/2006/main" xmlns:r="http://schemas.openxmlformats.org/officeDocument/2006/relationships" xmlns:p="http://schemas.openxmlformats.org/presentationml/2006/main">
  <p:tag name="MH" val="2016102220450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1022204503"/>
  <p:tag name="MH_LIBRARY" val="GRAPHIC"/>
  <p:tag name="MH_ORDER" val="TextBox 6"/>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1022204503"/>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1617</Words>
  <Application>Microsoft Office PowerPoint</Application>
  <PresentationFormat>宽屏</PresentationFormat>
  <Paragraphs>136</Paragraphs>
  <Slides>21</Slides>
  <Notes>7</Notes>
  <HiddenSlides>0</HiddenSlides>
  <MMClips>16</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-apple-system</vt:lpstr>
      <vt:lpstr>等线</vt:lpstr>
      <vt:lpstr>等线 Light</vt:lpstr>
      <vt:lpstr>黑体</vt:lpstr>
      <vt:lpstr>宋体</vt:lpstr>
      <vt:lpstr>Arial</vt:lpstr>
      <vt:lpstr>Calibri</vt:lpstr>
      <vt:lpstr>Wingdings</vt:lpstr>
      <vt:lpstr>Office 主题​​</vt:lpstr>
      <vt:lpstr>智能音箱控制APP</vt:lpstr>
      <vt:lpstr>2019年中国智能音箱市场前景研究报告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智能音箱控制APP</dc:title>
  <dc:creator> </dc:creator>
  <cp:lastModifiedBy> </cp:lastModifiedBy>
  <cp:revision>29</cp:revision>
  <dcterms:created xsi:type="dcterms:W3CDTF">2020-01-09T16:59:13Z</dcterms:created>
  <dcterms:modified xsi:type="dcterms:W3CDTF">2020-01-09T20:29:10Z</dcterms:modified>
</cp:coreProperties>
</file>